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Helios" charset="1" panose="020B0504020202020204"/>
      <p:regular r:id="rId24"/>
    </p:embeddedFont>
    <p:embeddedFont>
      <p:font typeface="TT Hoves Bold" charset="1" panose="02000003020000060003"/>
      <p:regular r:id="rId25"/>
    </p:embeddedFont>
    <p:embeddedFont>
      <p:font typeface="TT Hoves" charset="1" panose="02000003020000060003"/>
      <p:regular r:id="rId26"/>
    </p:embeddedFont>
    <p:embeddedFont>
      <p:font typeface="Helios Bold" charset="1" panose="020B07040202020202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7708610" y="-412494"/>
            <a:ext cx="18562305" cy="8555165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144000" y="2051466"/>
            <a:ext cx="12503082" cy="10287000"/>
            <a:chOff x="0" y="0"/>
            <a:chExt cx="6184570" cy="50883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solidFill>
              <a:srgbClr val="C4C4C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9006848" y="6804594"/>
            <a:ext cx="7555842" cy="3482406"/>
            <a:chOff x="0" y="0"/>
            <a:chExt cx="406400" cy="1873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30433" y="2051466"/>
            <a:ext cx="9527374" cy="4692968"/>
            <a:chOff x="0" y="0"/>
            <a:chExt cx="12703165" cy="6257291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5549689"/>
              <a:ext cx="12703165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2A2E3A"/>
                  </a:solidFill>
                  <a:latin typeface="Helios"/>
                </a:rPr>
                <a:t>Presenter: Rahma Ahmed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9525"/>
              <a:ext cx="12703165" cy="5305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440"/>
                </a:lnSpc>
              </a:pPr>
              <a:r>
                <a:rPr lang="en-US" sz="8700">
                  <a:solidFill>
                    <a:srgbClr val="2A2E3A"/>
                  </a:solidFill>
                  <a:latin typeface="TT Hoves Bold"/>
                </a:rPr>
                <a:t>Hotel Reservation Analysis with SQL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524282"/>
            <a:ext cx="6188300" cy="10287000"/>
          </a:xfrm>
          <a:custGeom>
            <a:avLst/>
            <a:gdLst/>
            <a:ahLst/>
            <a:cxnLst/>
            <a:rect r="r" b="b" t="t" l="l"/>
            <a:pathLst>
              <a:path h="10287000" w="6188300">
                <a:moveTo>
                  <a:pt x="0" y="0"/>
                </a:moveTo>
                <a:lnTo>
                  <a:pt x="6188300" y="0"/>
                </a:lnTo>
                <a:lnTo>
                  <a:pt x="61883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082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4835" y="5801884"/>
            <a:ext cx="7768871" cy="1650416"/>
            <a:chOff x="0" y="0"/>
            <a:chExt cx="10358495" cy="2200554"/>
          </a:xfrm>
        </p:grpSpPr>
        <p:grpSp>
          <p:nvGrpSpPr>
            <p:cNvPr name="Group 4" id="4"/>
            <p:cNvGrpSpPr/>
            <p:nvPr/>
          </p:nvGrpSpPr>
          <p:grpSpPr>
            <a:xfrm rot="-5400000">
              <a:off x="-90391" y="1169828"/>
              <a:ext cx="612246" cy="431464"/>
              <a:chOff x="0" y="0"/>
              <a:chExt cx="812800" cy="572799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572799"/>
              </a:xfrm>
              <a:custGeom>
                <a:avLst/>
                <a:gdLst/>
                <a:ahLst/>
                <a:cxnLst/>
                <a:rect r="r" b="b" t="t" l="l"/>
                <a:pathLst>
                  <a:path h="572799" w="812800">
                    <a:moveTo>
                      <a:pt x="406400" y="572799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572799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127000" y="12339"/>
                <a:ext cx="558800" cy="29451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120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228780" y="-47625"/>
              <a:ext cx="9129715" cy="22481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77"/>
                </a:lnSpc>
              </a:pPr>
              <a:r>
                <a:rPr lang="en-US" sz="2412">
                  <a:solidFill>
                    <a:srgbClr val="2A2E3A"/>
                  </a:solidFill>
                  <a:latin typeface="Helios"/>
                </a:rPr>
                <a:t>Identifying the most common market segment (e.g., corporate travelers, families) allows the hotel to tailor its marketing and promotional efforts to that specific audience.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04835" y="7947892"/>
            <a:ext cx="7976972" cy="1189600"/>
            <a:chOff x="0" y="0"/>
            <a:chExt cx="10635963" cy="158613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1261695" y="-38100"/>
              <a:ext cx="9374268" cy="16242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86"/>
                </a:lnSpc>
              </a:pPr>
              <a:r>
                <a:rPr lang="en-US" sz="2347">
                  <a:solidFill>
                    <a:srgbClr val="2A2E3A"/>
                  </a:solidFill>
                  <a:latin typeface="Helios"/>
                </a:rPr>
                <a:t>Understanding their preferences can help in designing targeted packages, amenities, and loyalty programs.</a:t>
              </a:r>
            </a:p>
          </p:txBody>
        </p:sp>
        <p:grpSp>
          <p:nvGrpSpPr>
            <p:cNvPr name="Group 10" id="10"/>
            <p:cNvGrpSpPr/>
            <p:nvPr/>
          </p:nvGrpSpPr>
          <p:grpSpPr>
            <a:xfrm rot="-5400000">
              <a:off x="-76376" y="849164"/>
              <a:ext cx="595774" cy="443021"/>
              <a:chOff x="0" y="0"/>
              <a:chExt cx="812800" cy="60440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604403"/>
              </a:xfrm>
              <a:custGeom>
                <a:avLst/>
                <a:gdLst/>
                <a:ahLst/>
                <a:cxnLst/>
                <a:rect r="r" b="b" t="t" l="l"/>
                <a:pathLst>
                  <a:path h="604403" w="812800">
                    <a:moveTo>
                      <a:pt x="406400" y="604403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604403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27000" y="33647"/>
                <a:ext cx="558800" cy="2901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699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8580146" y="4571063"/>
            <a:ext cx="8957546" cy="4566429"/>
          </a:xfrm>
          <a:custGeom>
            <a:avLst/>
            <a:gdLst/>
            <a:ahLst/>
            <a:cxnLst/>
            <a:rect r="r" b="b" t="t" l="l"/>
            <a:pathLst>
              <a:path h="4566429" w="8957546">
                <a:moveTo>
                  <a:pt x="0" y="0"/>
                </a:moveTo>
                <a:lnTo>
                  <a:pt x="8957547" y="0"/>
                </a:lnTo>
                <a:lnTo>
                  <a:pt x="8957547" y="4566429"/>
                </a:lnTo>
                <a:lnTo>
                  <a:pt x="0" y="45664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5349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533208" y="743800"/>
            <a:ext cx="8694711" cy="3328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79"/>
              </a:lnSpc>
            </a:pPr>
            <a:r>
              <a:rPr lang="en-US" sz="7316">
                <a:solidFill>
                  <a:srgbClr val="A20E20"/>
                </a:solidFill>
                <a:latin typeface="TT Hoves Bold"/>
              </a:rPr>
              <a:t>Question 8: </a:t>
            </a:r>
          </a:p>
          <a:p>
            <a:pPr algn="l">
              <a:lnSpc>
                <a:spcPts val="8779"/>
              </a:lnSpc>
            </a:pPr>
            <a:r>
              <a:rPr lang="en-US" sz="7316">
                <a:solidFill>
                  <a:srgbClr val="A20E20"/>
                </a:solidFill>
                <a:latin typeface="TT Hoves Bold"/>
              </a:rPr>
              <a:t>Most Common Market Segment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271392" y="9607868"/>
            <a:ext cx="2023714" cy="30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Helios Bold"/>
              </a:rPr>
              <a:t>Back to Agenda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524282"/>
            <a:ext cx="6188300" cy="10287000"/>
          </a:xfrm>
          <a:custGeom>
            <a:avLst/>
            <a:gdLst/>
            <a:ahLst/>
            <a:cxnLst/>
            <a:rect r="r" b="b" t="t" l="l"/>
            <a:pathLst>
              <a:path h="10287000" w="6188300">
                <a:moveTo>
                  <a:pt x="0" y="0"/>
                </a:moveTo>
                <a:lnTo>
                  <a:pt x="6188300" y="0"/>
                </a:lnTo>
                <a:lnTo>
                  <a:pt x="61883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082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4835" y="6187579"/>
            <a:ext cx="7538445" cy="1667892"/>
            <a:chOff x="0" y="0"/>
            <a:chExt cx="10051260" cy="2223856"/>
          </a:xfrm>
        </p:grpSpPr>
        <p:grpSp>
          <p:nvGrpSpPr>
            <p:cNvPr name="Group 4" id="4"/>
            <p:cNvGrpSpPr/>
            <p:nvPr/>
          </p:nvGrpSpPr>
          <p:grpSpPr>
            <a:xfrm rot="-5400000">
              <a:off x="-100031" y="1190899"/>
              <a:ext cx="618729" cy="418667"/>
              <a:chOff x="0" y="0"/>
              <a:chExt cx="812800" cy="549986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549986"/>
              </a:xfrm>
              <a:custGeom>
                <a:avLst/>
                <a:gdLst/>
                <a:ahLst/>
                <a:cxnLst/>
                <a:rect r="r" b="b" t="t" l="l"/>
                <a:pathLst>
                  <a:path h="549986" w="812800">
                    <a:moveTo>
                      <a:pt x="406400" y="549986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549986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127000" y="10710"/>
                <a:ext cx="558800" cy="283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11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192334" y="-47625"/>
              <a:ext cx="8858926" cy="22714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13"/>
                </a:lnSpc>
              </a:pPr>
              <a:r>
                <a:rPr lang="en-US" sz="2438">
                  <a:solidFill>
                    <a:srgbClr val="2A2E3A"/>
                  </a:solidFill>
                  <a:latin typeface="Helios"/>
                </a:rPr>
                <a:t>Knowing the number of confirmed reservations provides a clearer picture of actual booked stays, which is crucial for revenue forecasting and resource allocation.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04835" y="8263282"/>
            <a:ext cx="7538445" cy="1223701"/>
            <a:chOff x="0" y="0"/>
            <a:chExt cx="10051260" cy="163160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1192334" y="-47625"/>
              <a:ext cx="8858926" cy="16792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26"/>
                </a:lnSpc>
              </a:pPr>
              <a:r>
                <a:rPr lang="en-US" sz="2447">
                  <a:solidFill>
                    <a:srgbClr val="2A2E3A"/>
                  </a:solidFill>
                  <a:latin typeface="Helios"/>
                </a:rPr>
                <a:t>Analyzing trends in confirmed reservations helps assess the effectiveness of marketing campaigns and pricing strategies.</a:t>
              </a:r>
            </a:p>
          </p:txBody>
        </p:sp>
        <p:grpSp>
          <p:nvGrpSpPr>
            <p:cNvPr name="Group 10" id="10"/>
            <p:cNvGrpSpPr/>
            <p:nvPr/>
          </p:nvGrpSpPr>
          <p:grpSpPr>
            <a:xfrm rot="-5400000">
              <a:off x="-88554" y="884075"/>
              <a:ext cx="595774" cy="418667"/>
              <a:chOff x="0" y="0"/>
              <a:chExt cx="812800" cy="571177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571177"/>
              </a:xfrm>
              <a:custGeom>
                <a:avLst/>
                <a:gdLst/>
                <a:ahLst/>
                <a:cxnLst/>
                <a:rect r="r" b="b" t="t" l="l"/>
                <a:pathLst>
                  <a:path h="571177" w="812800">
                    <a:moveTo>
                      <a:pt x="406400" y="571177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571177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27000" y="21748"/>
                <a:ext cx="558800" cy="2842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839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8086066" y="4444724"/>
            <a:ext cx="9922930" cy="4813576"/>
          </a:xfrm>
          <a:custGeom>
            <a:avLst/>
            <a:gdLst/>
            <a:ahLst/>
            <a:cxnLst/>
            <a:rect r="r" b="b" t="t" l="l"/>
            <a:pathLst>
              <a:path h="4813576" w="9922930">
                <a:moveTo>
                  <a:pt x="0" y="0"/>
                </a:moveTo>
                <a:lnTo>
                  <a:pt x="9922930" y="0"/>
                </a:lnTo>
                <a:lnTo>
                  <a:pt x="9922930" y="4813576"/>
                </a:lnTo>
                <a:lnTo>
                  <a:pt x="0" y="48135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9352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533208" y="1317344"/>
            <a:ext cx="10629714" cy="218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79"/>
              </a:lnSpc>
            </a:pPr>
            <a:r>
              <a:rPr lang="en-US" sz="7316">
                <a:solidFill>
                  <a:srgbClr val="A20E20"/>
                </a:solidFill>
                <a:latin typeface="TT Hoves Bold"/>
              </a:rPr>
              <a:t>Question 9: </a:t>
            </a:r>
          </a:p>
          <a:p>
            <a:pPr algn="l">
              <a:lnSpc>
                <a:spcPts val="8539"/>
              </a:lnSpc>
            </a:pPr>
            <a:r>
              <a:rPr lang="en-US" sz="7116">
                <a:solidFill>
                  <a:srgbClr val="A20E20"/>
                </a:solidFill>
                <a:latin typeface="TT Hoves Bold"/>
              </a:rPr>
              <a:t>Confirmed Reservations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271392" y="9607868"/>
            <a:ext cx="2023714" cy="30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Helios Bold"/>
              </a:rPr>
              <a:t>Back to Agenda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524282"/>
            <a:ext cx="6188300" cy="10287000"/>
          </a:xfrm>
          <a:custGeom>
            <a:avLst/>
            <a:gdLst/>
            <a:ahLst/>
            <a:cxnLst/>
            <a:rect r="r" b="b" t="t" l="l"/>
            <a:pathLst>
              <a:path h="10287000" w="6188300">
                <a:moveTo>
                  <a:pt x="0" y="0"/>
                </a:moveTo>
                <a:lnTo>
                  <a:pt x="6188300" y="0"/>
                </a:lnTo>
                <a:lnTo>
                  <a:pt x="61883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082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4835" y="6234340"/>
            <a:ext cx="6274770" cy="1235436"/>
            <a:chOff x="0" y="0"/>
            <a:chExt cx="8366360" cy="1647248"/>
          </a:xfrm>
        </p:grpSpPr>
        <p:grpSp>
          <p:nvGrpSpPr>
            <p:cNvPr name="Group 4" id="4"/>
            <p:cNvGrpSpPr/>
            <p:nvPr/>
          </p:nvGrpSpPr>
          <p:grpSpPr>
            <a:xfrm rot="-5400000">
              <a:off x="-135122" y="649381"/>
              <a:ext cx="618729" cy="348485"/>
              <a:chOff x="0" y="0"/>
              <a:chExt cx="812800" cy="45779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457791"/>
              </a:xfrm>
              <a:custGeom>
                <a:avLst/>
                <a:gdLst/>
                <a:ahLst/>
                <a:cxnLst/>
                <a:rect r="r" b="b" t="t" l="l"/>
                <a:pathLst>
                  <a:path h="457791" w="812800">
                    <a:moveTo>
                      <a:pt x="406400" y="457791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457791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127000" y="4124"/>
                <a:ext cx="558800" cy="2411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11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992462" y="-47625"/>
              <a:ext cx="7373897" cy="1694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13"/>
                </a:lnSpc>
              </a:pPr>
              <a:r>
                <a:rPr lang="en-US" sz="2438">
                  <a:solidFill>
                    <a:srgbClr val="2A2E3A"/>
                  </a:solidFill>
                  <a:latin typeface="Helios"/>
                </a:rPr>
                <a:t>The total number of adults and children helps determine overall guest capacity and occupancy rates.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04835" y="7863921"/>
            <a:ext cx="6851511" cy="2022423"/>
            <a:chOff x="0" y="0"/>
            <a:chExt cx="9135348" cy="269656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1083684" y="-38100"/>
              <a:ext cx="8051664" cy="27346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86"/>
                </a:lnSpc>
              </a:pPr>
              <a:r>
                <a:rPr lang="en-US" sz="2347">
                  <a:solidFill>
                    <a:srgbClr val="2A2E3A"/>
                  </a:solidFill>
                  <a:latin typeface="Helios"/>
                </a:rPr>
                <a:t>This data can inform decisions about room size availability, amenities tailored for families (e.g., cribs, high chairs), and staffing needs during peak seasons.</a:t>
              </a:r>
            </a:p>
            <a:p>
              <a:pPr algn="l">
                <a:lnSpc>
                  <a:spcPts val="3286"/>
                </a:lnSpc>
              </a:pPr>
            </a:p>
          </p:txBody>
        </p:sp>
        <p:grpSp>
          <p:nvGrpSpPr>
            <p:cNvPr name="Group 10" id="10"/>
            <p:cNvGrpSpPr/>
            <p:nvPr/>
          </p:nvGrpSpPr>
          <p:grpSpPr>
            <a:xfrm rot="-5400000">
              <a:off x="-107629" y="1435632"/>
              <a:ext cx="595774" cy="380516"/>
              <a:chOff x="0" y="0"/>
              <a:chExt cx="812800" cy="519129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519129"/>
              </a:xfrm>
              <a:custGeom>
                <a:avLst/>
                <a:gdLst/>
                <a:ahLst/>
                <a:cxnLst/>
                <a:rect r="r" b="b" t="t" l="l"/>
                <a:pathLst>
                  <a:path h="519129" w="812800">
                    <a:moveTo>
                      <a:pt x="406400" y="519129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519129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27000" y="27556"/>
                <a:ext cx="558800" cy="2505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699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6839152" y="4792710"/>
            <a:ext cx="11212719" cy="3712546"/>
          </a:xfrm>
          <a:custGeom>
            <a:avLst/>
            <a:gdLst/>
            <a:ahLst/>
            <a:cxnLst/>
            <a:rect r="r" b="b" t="t" l="l"/>
            <a:pathLst>
              <a:path h="3712546" w="11212719">
                <a:moveTo>
                  <a:pt x="0" y="0"/>
                </a:moveTo>
                <a:lnTo>
                  <a:pt x="11212719" y="0"/>
                </a:lnTo>
                <a:lnTo>
                  <a:pt x="11212719" y="3712546"/>
                </a:lnTo>
                <a:lnTo>
                  <a:pt x="0" y="37125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641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533208" y="743800"/>
            <a:ext cx="8694711" cy="3328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79"/>
              </a:lnSpc>
            </a:pPr>
            <a:r>
              <a:rPr lang="en-US" sz="7316">
                <a:solidFill>
                  <a:srgbClr val="A20E20"/>
                </a:solidFill>
                <a:latin typeface="TT Hoves Bold"/>
              </a:rPr>
              <a:t>Question 10: </a:t>
            </a:r>
          </a:p>
          <a:p>
            <a:pPr algn="l">
              <a:lnSpc>
                <a:spcPts val="8779"/>
              </a:lnSpc>
            </a:pPr>
            <a:r>
              <a:rPr lang="en-US" sz="7316">
                <a:solidFill>
                  <a:srgbClr val="A20E20"/>
                </a:solidFill>
                <a:latin typeface="TT Hoves Bold"/>
              </a:rPr>
              <a:t>Total Adults and Children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271392" y="9607868"/>
            <a:ext cx="2023714" cy="30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Helios Bold"/>
              </a:rPr>
              <a:t>Back to Agenda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524282"/>
            <a:ext cx="6188300" cy="10287000"/>
          </a:xfrm>
          <a:custGeom>
            <a:avLst/>
            <a:gdLst/>
            <a:ahLst/>
            <a:cxnLst/>
            <a:rect r="r" b="b" t="t" l="l"/>
            <a:pathLst>
              <a:path h="10287000" w="6188300">
                <a:moveTo>
                  <a:pt x="0" y="0"/>
                </a:moveTo>
                <a:lnTo>
                  <a:pt x="6188300" y="0"/>
                </a:lnTo>
                <a:lnTo>
                  <a:pt x="61883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082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4835" y="6291682"/>
            <a:ext cx="6274770" cy="1667892"/>
            <a:chOff x="0" y="0"/>
            <a:chExt cx="8366360" cy="2223856"/>
          </a:xfrm>
        </p:grpSpPr>
        <p:grpSp>
          <p:nvGrpSpPr>
            <p:cNvPr name="Group 4" id="4"/>
            <p:cNvGrpSpPr/>
            <p:nvPr/>
          </p:nvGrpSpPr>
          <p:grpSpPr>
            <a:xfrm rot="-5400000">
              <a:off x="-135122" y="937685"/>
              <a:ext cx="618729" cy="348485"/>
              <a:chOff x="0" y="0"/>
              <a:chExt cx="812800" cy="45779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457791"/>
              </a:xfrm>
              <a:custGeom>
                <a:avLst/>
                <a:gdLst/>
                <a:ahLst/>
                <a:cxnLst/>
                <a:rect r="r" b="b" t="t" l="l"/>
                <a:pathLst>
                  <a:path h="457791" w="812800">
                    <a:moveTo>
                      <a:pt x="406400" y="457791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457791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127000" y="4124"/>
                <a:ext cx="558800" cy="2411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11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992462" y="-47625"/>
              <a:ext cx="7373897" cy="22714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13"/>
                </a:lnSpc>
              </a:pPr>
              <a:r>
                <a:rPr lang="en-US" sz="2438">
                  <a:solidFill>
                    <a:srgbClr val="2A2E3A"/>
                  </a:solidFill>
                  <a:latin typeface="Helios"/>
                </a:rPr>
                <a:t>Understanding the average number of weekend nights for reservations with children helps predict demand for weekend family getaways.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04835" y="8488538"/>
            <a:ext cx="6041969" cy="1189600"/>
            <a:chOff x="0" y="0"/>
            <a:chExt cx="8055959" cy="158613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955641" y="-38100"/>
              <a:ext cx="7100318" cy="16242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86"/>
                </a:lnSpc>
              </a:pPr>
              <a:r>
                <a:rPr lang="en-US" sz="2347">
                  <a:solidFill>
                    <a:srgbClr val="2A2E3A"/>
                  </a:solidFill>
                  <a:latin typeface="Helios"/>
                </a:rPr>
                <a:t>This information can be used for targeted weekend promotions or packages catering to families.</a:t>
              </a:r>
            </a:p>
          </p:txBody>
        </p:sp>
        <p:grpSp>
          <p:nvGrpSpPr>
            <p:cNvPr name="Group 10" id="10"/>
            <p:cNvGrpSpPr/>
            <p:nvPr/>
          </p:nvGrpSpPr>
          <p:grpSpPr>
            <a:xfrm rot="-5400000">
              <a:off x="-130109" y="625289"/>
              <a:ext cx="595774" cy="335556"/>
              <a:chOff x="0" y="0"/>
              <a:chExt cx="812800" cy="45779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457791"/>
              </a:xfrm>
              <a:custGeom>
                <a:avLst/>
                <a:gdLst/>
                <a:ahLst/>
                <a:cxnLst/>
                <a:rect r="r" b="b" t="t" l="l"/>
                <a:pathLst>
                  <a:path h="457791" w="812800">
                    <a:moveTo>
                      <a:pt x="406400" y="457791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457791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27000" y="23174"/>
                <a:ext cx="558800" cy="2220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699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6915136" y="4445917"/>
            <a:ext cx="11372864" cy="4159456"/>
          </a:xfrm>
          <a:custGeom>
            <a:avLst/>
            <a:gdLst/>
            <a:ahLst/>
            <a:cxnLst/>
            <a:rect r="r" b="b" t="t" l="l"/>
            <a:pathLst>
              <a:path h="4159456" w="11372864">
                <a:moveTo>
                  <a:pt x="0" y="0"/>
                </a:moveTo>
                <a:lnTo>
                  <a:pt x="11372864" y="0"/>
                </a:lnTo>
                <a:lnTo>
                  <a:pt x="11372864" y="4159456"/>
                </a:lnTo>
                <a:lnTo>
                  <a:pt x="0" y="41594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533208" y="743800"/>
            <a:ext cx="8694711" cy="3328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79"/>
              </a:lnSpc>
            </a:pPr>
            <a:r>
              <a:rPr lang="en-US" sz="7316">
                <a:solidFill>
                  <a:srgbClr val="A20E20"/>
                </a:solidFill>
                <a:latin typeface="TT Hoves Bold"/>
              </a:rPr>
              <a:t>Question 11: </a:t>
            </a:r>
          </a:p>
          <a:p>
            <a:pPr algn="l">
              <a:lnSpc>
                <a:spcPts val="8779"/>
              </a:lnSpc>
            </a:pPr>
            <a:r>
              <a:rPr lang="en-US" sz="7316">
                <a:solidFill>
                  <a:srgbClr val="A20E20"/>
                </a:solidFill>
                <a:latin typeface="TT Hoves Bold"/>
              </a:rPr>
              <a:t>Weekend Nights with Children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271392" y="9607868"/>
            <a:ext cx="2023714" cy="30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Helios Bold"/>
              </a:rPr>
              <a:t>Back to Agenda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524282"/>
            <a:ext cx="6188300" cy="10287000"/>
          </a:xfrm>
          <a:custGeom>
            <a:avLst/>
            <a:gdLst/>
            <a:ahLst/>
            <a:cxnLst/>
            <a:rect r="r" b="b" t="t" l="l"/>
            <a:pathLst>
              <a:path h="10287000" w="6188300">
                <a:moveTo>
                  <a:pt x="0" y="0"/>
                </a:moveTo>
                <a:lnTo>
                  <a:pt x="6188300" y="0"/>
                </a:lnTo>
                <a:lnTo>
                  <a:pt x="61883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082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4835" y="6375627"/>
            <a:ext cx="6274770" cy="1235436"/>
            <a:chOff x="0" y="0"/>
            <a:chExt cx="8366360" cy="1647248"/>
          </a:xfrm>
        </p:grpSpPr>
        <p:grpSp>
          <p:nvGrpSpPr>
            <p:cNvPr name="Group 4" id="4"/>
            <p:cNvGrpSpPr/>
            <p:nvPr/>
          </p:nvGrpSpPr>
          <p:grpSpPr>
            <a:xfrm rot="-5400000">
              <a:off x="-135122" y="649381"/>
              <a:ext cx="618729" cy="348485"/>
              <a:chOff x="0" y="0"/>
              <a:chExt cx="812800" cy="45779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457791"/>
              </a:xfrm>
              <a:custGeom>
                <a:avLst/>
                <a:gdLst/>
                <a:ahLst/>
                <a:cxnLst/>
                <a:rect r="r" b="b" t="t" l="l"/>
                <a:pathLst>
                  <a:path h="457791" w="812800">
                    <a:moveTo>
                      <a:pt x="406400" y="457791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457791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127000" y="4124"/>
                <a:ext cx="558800" cy="2411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11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992462" y="-47625"/>
              <a:ext cx="7373897" cy="1694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13"/>
                </a:lnSpc>
              </a:pPr>
              <a:r>
                <a:rPr lang="en-US" sz="2438">
                  <a:solidFill>
                    <a:srgbClr val="2A2E3A"/>
                  </a:solidFill>
                  <a:latin typeface="Helios"/>
                </a:rPr>
                <a:t>Identifying peak and off-peak months in terms of reservations helps with revenue management strategies.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04835" y="8446842"/>
            <a:ext cx="6041969" cy="1189600"/>
            <a:chOff x="0" y="0"/>
            <a:chExt cx="8055959" cy="158613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955641" y="-38100"/>
              <a:ext cx="7100318" cy="16242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86"/>
                </a:lnSpc>
              </a:pPr>
              <a:r>
                <a:rPr lang="en-US" sz="2347">
                  <a:solidFill>
                    <a:srgbClr val="2A2E3A"/>
                  </a:solidFill>
                  <a:latin typeface="Helios"/>
                </a:rPr>
                <a:t>The hotel can adjust pricing, staffing levels, and marketing campaigns based on seasonal trends.</a:t>
              </a:r>
            </a:p>
          </p:txBody>
        </p:sp>
        <p:grpSp>
          <p:nvGrpSpPr>
            <p:cNvPr name="Group 10" id="10"/>
            <p:cNvGrpSpPr/>
            <p:nvPr/>
          </p:nvGrpSpPr>
          <p:grpSpPr>
            <a:xfrm rot="-5400000">
              <a:off x="-130109" y="625289"/>
              <a:ext cx="595774" cy="335556"/>
              <a:chOff x="0" y="0"/>
              <a:chExt cx="812800" cy="45779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457791"/>
              </a:xfrm>
              <a:custGeom>
                <a:avLst/>
                <a:gdLst/>
                <a:ahLst/>
                <a:cxnLst/>
                <a:rect r="r" b="b" t="t" l="l"/>
                <a:pathLst>
                  <a:path h="457791" w="812800">
                    <a:moveTo>
                      <a:pt x="406400" y="457791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457791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27000" y="23174"/>
                <a:ext cx="558800" cy="2220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699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7302738" y="3944509"/>
            <a:ext cx="10540700" cy="6097673"/>
          </a:xfrm>
          <a:custGeom>
            <a:avLst/>
            <a:gdLst/>
            <a:ahLst/>
            <a:cxnLst/>
            <a:rect r="r" b="b" t="t" l="l"/>
            <a:pathLst>
              <a:path h="6097673" w="10540700">
                <a:moveTo>
                  <a:pt x="0" y="0"/>
                </a:moveTo>
                <a:lnTo>
                  <a:pt x="10540701" y="0"/>
                </a:lnTo>
                <a:lnTo>
                  <a:pt x="10540701" y="6097673"/>
                </a:lnTo>
                <a:lnTo>
                  <a:pt x="0" y="60976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533208" y="743800"/>
            <a:ext cx="8694711" cy="3328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79"/>
              </a:lnSpc>
            </a:pPr>
            <a:r>
              <a:rPr lang="en-US" sz="7316">
                <a:solidFill>
                  <a:srgbClr val="A20E20"/>
                </a:solidFill>
                <a:latin typeface="TT Hoves Bold"/>
              </a:rPr>
              <a:t>Question 12: </a:t>
            </a:r>
          </a:p>
          <a:p>
            <a:pPr algn="l">
              <a:lnSpc>
                <a:spcPts val="8779"/>
              </a:lnSpc>
            </a:pPr>
            <a:r>
              <a:rPr lang="en-US" sz="7316">
                <a:solidFill>
                  <a:srgbClr val="A20E20"/>
                </a:solidFill>
                <a:latin typeface="TT Hoves Bold"/>
              </a:rPr>
              <a:t>Reservations by Month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271392" y="9607868"/>
            <a:ext cx="2023714" cy="30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Helios Bold"/>
              </a:rPr>
              <a:t>Back to Agenda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524282"/>
            <a:ext cx="6188300" cy="10287000"/>
          </a:xfrm>
          <a:custGeom>
            <a:avLst/>
            <a:gdLst/>
            <a:ahLst/>
            <a:cxnLst/>
            <a:rect r="r" b="b" t="t" l="l"/>
            <a:pathLst>
              <a:path h="10287000" w="6188300">
                <a:moveTo>
                  <a:pt x="0" y="0"/>
                </a:moveTo>
                <a:lnTo>
                  <a:pt x="6188300" y="0"/>
                </a:lnTo>
                <a:lnTo>
                  <a:pt x="61883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082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4835" y="6187579"/>
            <a:ext cx="6274770" cy="1667892"/>
            <a:chOff x="0" y="0"/>
            <a:chExt cx="8366360" cy="2223856"/>
          </a:xfrm>
        </p:grpSpPr>
        <p:grpSp>
          <p:nvGrpSpPr>
            <p:cNvPr name="Group 4" id="4"/>
            <p:cNvGrpSpPr/>
            <p:nvPr/>
          </p:nvGrpSpPr>
          <p:grpSpPr>
            <a:xfrm rot="-5400000">
              <a:off x="-135122" y="937685"/>
              <a:ext cx="618729" cy="348485"/>
              <a:chOff x="0" y="0"/>
              <a:chExt cx="812800" cy="45779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457791"/>
              </a:xfrm>
              <a:custGeom>
                <a:avLst/>
                <a:gdLst/>
                <a:ahLst/>
                <a:cxnLst/>
                <a:rect r="r" b="b" t="t" l="l"/>
                <a:pathLst>
                  <a:path h="457791" w="812800">
                    <a:moveTo>
                      <a:pt x="406400" y="457791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457791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127000" y="4124"/>
                <a:ext cx="558800" cy="2411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11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992462" y="-47625"/>
              <a:ext cx="7373897" cy="22714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13"/>
                </a:lnSpc>
              </a:pPr>
              <a:r>
                <a:rPr lang="en-US" sz="2438">
                  <a:solidFill>
                    <a:srgbClr val="2A2E3A"/>
                  </a:solidFill>
                  <a:latin typeface="Helios"/>
                </a:rPr>
                <a:t>Analyzing the average number of nights spent for each room type helps understand guest preferences and room utilization.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04835" y="8257175"/>
            <a:ext cx="6274770" cy="1652326"/>
            <a:chOff x="0" y="0"/>
            <a:chExt cx="8366360" cy="220310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992462" y="-47625"/>
              <a:ext cx="7373897" cy="22507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26"/>
                </a:lnSpc>
              </a:pPr>
              <a:r>
                <a:rPr lang="en-US" sz="2447">
                  <a:solidFill>
                    <a:srgbClr val="2A2E3A"/>
                  </a:solidFill>
                  <a:latin typeface="Helios"/>
                </a:rPr>
                <a:t>This information can be used to optimize room pricing based on demand and ensure the right mix of room types is available.</a:t>
              </a:r>
            </a:p>
          </p:txBody>
        </p:sp>
        <p:grpSp>
          <p:nvGrpSpPr>
            <p:cNvPr name="Group 10" id="10"/>
            <p:cNvGrpSpPr/>
            <p:nvPr/>
          </p:nvGrpSpPr>
          <p:grpSpPr>
            <a:xfrm rot="-5400000">
              <a:off x="-123644" y="927308"/>
              <a:ext cx="595774" cy="348485"/>
              <a:chOff x="0" y="0"/>
              <a:chExt cx="812800" cy="47543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475430"/>
              </a:xfrm>
              <a:custGeom>
                <a:avLst/>
                <a:gdLst/>
                <a:ahLst/>
                <a:cxnLst/>
                <a:rect r="r" b="b" t="t" l="l"/>
                <a:pathLst>
                  <a:path h="475430" w="812800">
                    <a:moveTo>
                      <a:pt x="406400" y="47543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475430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27000" y="14909"/>
                <a:ext cx="558800" cy="23978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839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6602213" y="4662892"/>
            <a:ext cx="11493835" cy="5376829"/>
          </a:xfrm>
          <a:custGeom>
            <a:avLst/>
            <a:gdLst/>
            <a:ahLst/>
            <a:cxnLst/>
            <a:rect r="r" b="b" t="t" l="l"/>
            <a:pathLst>
              <a:path h="5376829" w="11493835">
                <a:moveTo>
                  <a:pt x="0" y="0"/>
                </a:moveTo>
                <a:lnTo>
                  <a:pt x="11493835" y="0"/>
                </a:lnTo>
                <a:lnTo>
                  <a:pt x="11493835" y="5376829"/>
                </a:lnTo>
                <a:lnTo>
                  <a:pt x="0" y="53768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576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533208" y="743800"/>
            <a:ext cx="8694711" cy="3328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79"/>
              </a:lnSpc>
            </a:pPr>
            <a:r>
              <a:rPr lang="en-US" sz="7316">
                <a:solidFill>
                  <a:srgbClr val="A20E20"/>
                </a:solidFill>
                <a:latin typeface="TT Hoves Bold"/>
              </a:rPr>
              <a:t>Question 13: </a:t>
            </a:r>
          </a:p>
          <a:p>
            <a:pPr algn="l">
              <a:lnSpc>
                <a:spcPts val="8779"/>
              </a:lnSpc>
            </a:pPr>
            <a:r>
              <a:rPr lang="en-US" sz="7316">
                <a:solidFill>
                  <a:srgbClr val="A20E20"/>
                </a:solidFill>
                <a:latin typeface="TT Hoves Bold"/>
              </a:rPr>
              <a:t>Nights Spent by Room Type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271392" y="9607868"/>
            <a:ext cx="2023714" cy="30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Helios Bold"/>
              </a:rPr>
              <a:t>Back to Agenda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524282"/>
            <a:ext cx="6188300" cy="10287000"/>
          </a:xfrm>
          <a:custGeom>
            <a:avLst/>
            <a:gdLst/>
            <a:ahLst/>
            <a:cxnLst/>
            <a:rect r="r" b="b" t="t" l="l"/>
            <a:pathLst>
              <a:path h="10287000" w="6188300">
                <a:moveTo>
                  <a:pt x="0" y="0"/>
                </a:moveTo>
                <a:lnTo>
                  <a:pt x="6188300" y="0"/>
                </a:lnTo>
                <a:lnTo>
                  <a:pt x="61883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082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4835" y="6291682"/>
            <a:ext cx="6274770" cy="1667892"/>
            <a:chOff x="0" y="0"/>
            <a:chExt cx="8366360" cy="2223856"/>
          </a:xfrm>
        </p:grpSpPr>
        <p:grpSp>
          <p:nvGrpSpPr>
            <p:cNvPr name="Group 4" id="4"/>
            <p:cNvGrpSpPr/>
            <p:nvPr/>
          </p:nvGrpSpPr>
          <p:grpSpPr>
            <a:xfrm rot="-5400000">
              <a:off x="-135122" y="937685"/>
              <a:ext cx="618729" cy="348485"/>
              <a:chOff x="0" y="0"/>
              <a:chExt cx="812800" cy="45779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457791"/>
              </a:xfrm>
              <a:custGeom>
                <a:avLst/>
                <a:gdLst/>
                <a:ahLst/>
                <a:cxnLst/>
                <a:rect r="r" b="b" t="t" l="l"/>
                <a:pathLst>
                  <a:path h="457791" w="812800">
                    <a:moveTo>
                      <a:pt x="406400" y="457791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457791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127000" y="4124"/>
                <a:ext cx="558800" cy="2411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11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992462" y="-47625"/>
              <a:ext cx="7373897" cy="22714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13"/>
                </a:lnSpc>
              </a:pPr>
              <a:r>
                <a:rPr lang="en-US" sz="2438">
                  <a:solidFill>
                    <a:srgbClr val="2A2E3A"/>
                  </a:solidFill>
                  <a:latin typeface="Helios"/>
                </a:rPr>
                <a:t>Identifying the most popular room type for families along with its average price allows the hotel to optimize pricing strategies for this segment.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04835" y="8488538"/>
            <a:ext cx="6041969" cy="1189600"/>
            <a:chOff x="0" y="0"/>
            <a:chExt cx="8055959" cy="158613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955641" y="-38100"/>
              <a:ext cx="7100318" cy="16242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86"/>
                </a:lnSpc>
              </a:pPr>
              <a:r>
                <a:rPr lang="en-US" sz="2347">
                  <a:solidFill>
                    <a:srgbClr val="2A2E3A"/>
                  </a:solidFill>
                  <a:latin typeface="Helios"/>
                </a:rPr>
                <a:t>Understanding family preferences for room types can help in offering targeted amenities or upgrades.</a:t>
              </a:r>
            </a:p>
          </p:txBody>
        </p:sp>
        <p:grpSp>
          <p:nvGrpSpPr>
            <p:cNvPr name="Group 10" id="10"/>
            <p:cNvGrpSpPr/>
            <p:nvPr/>
          </p:nvGrpSpPr>
          <p:grpSpPr>
            <a:xfrm rot="-5400000">
              <a:off x="-130109" y="625289"/>
              <a:ext cx="595774" cy="335556"/>
              <a:chOff x="0" y="0"/>
              <a:chExt cx="812800" cy="45779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457791"/>
              </a:xfrm>
              <a:custGeom>
                <a:avLst/>
                <a:gdLst/>
                <a:ahLst/>
                <a:cxnLst/>
                <a:rect r="r" b="b" t="t" l="l"/>
                <a:pathLst>
                  <a:path h="457791" w="812800">
                    <a:moveTo>
                      <a:pt x="406400" y="457791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457791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27000" y="23174"/>
                <a:ext cx="558800" cy="2220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699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6479605" y="5215451"/>
            <a:ext cx="11630669" cy="4557199"/>
          </a:xfrm>
          <a:custGeom>
            <a:avLst/>
            <a:gdLst/>
            <a:ahLst/>
            <a:cxnLst/>
            <a:rect r="r" b="b" t="t" l="l"/>
            <a:pathLst>
              <a:path h="4557199" w="11630669">
                <a:moveTo>
                  <a:pt x="0" y="0"/>
                </a:moveTo>
                <a:lnTo>
                  <a:pt x="11630669" y="0"/>
                </a:lnTo>
                <a:lnTo>
                  <a:pt x="11630669" y="4557199"/>
                </a:lnTo>
                <a:lnTo>
                  <a:pt x="0" y="45571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0063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533208" y="743800"/>
            <a:ext cx="8694711" cy="3328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79"/>
              </a:lnSpc>
            </a:pPr>
            <a:r>
              <a:rPr lang="en-US" sz="7316">
                <a:solidFill>
                  <a:srgbClr val="A20E20"/>
                </a:solidFill>
                <a:latin typeface="TT Hoves Bold"/>
              </a:rPr>
              <a:t>Question 14: </a:t>
            </a:r>
          </a:p>
          <a:p>
            <a:pPr algn="l">
              <a:lnSpc>
                <a:spcPts val="8779"/>
              </a:lnSpc>
            </a:pPr>
            <a:r>
              <a:rPr lang="en-US" sz="7316">
                <a:solidFill>
                  <a:srgbClr val="A20E20"/>
                </a:solidFill>
                <a:latin typeface="TT Hoves Bold"/>
              </a:rPr>
              <a:t>Popular Room Type with Children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271392" y="9607868"/>
            <a:ext cx="2023714" cy="30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Helios Bold"/>
              </a:rPr>
              <a:t>Back to Agenda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524282"/>
            <a:ext cx="6188300" cy="10287000"/>
          </a:xfrm>
          <a:custGeom>
            <a:avLst/>
            <a:gdLst/>
            <a:ahLst/>
            <a:cxnLst/>
            <a:rect r="r" b="b" t="t" l="l"/>
            <a:pathLst>
              <a:path h="10287000" w="6188300">
                <a:moveTo>
                  <a:pt x="0" y="0"/>
                </a:moveTo>
                <a:lnTo>
                  <a:pt x="6188300" y="0"/>
                </a:lnTo>
                <a:lnTo>
                  <a:pt x="61883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082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4835" y="6158411"/>
            <a:ext cx="6274770" cy="1726228"/>
            <a:chOff x="0" y="0"/>
            <a:chExt cx="8366360" cy="2301637"/>
          </a:xfrm>
        </p:grpSpPr>
        <p:grpSp>
          <p:nvGrpSpPr>
            <p:cNvPr name="Group 4" id="4"/>
            <p:cNvGrpSpPr/>
            <p:nvPr/>
          </p:nvGrpSpPr>
          <p:grpSpPr>
            <a:xfrm rot="-5400000">
              <a:off x="-135122" y="976576"/>
              <a:ext cx="618729" cy="348485"/>
              <a:chOff x="0" y="0"/>
              <a:chExt cx="812800" cy="45779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457791"/>
              </a:xfrm>
              <a:custGeom>
                <a:avLst/>
                <a:gdLst/>
                <a:ahLst/>
                <a:cxnLst/>
                <a:rect r="r" b="b" t="t" l="l"/>
                <a:pathLst>
                  <a:path h="457791" w="812800">
                    <a:moveTo>
                      <a:pt x="406400" y="457791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457791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127000" y="4124"/>
                <a:ext cx="558800" cy="2411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25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992462" y="-57150"/>
              <a:ext cx="7373897" cy="23587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53"/>
                </a:lnSpc>
              </a:pPr>
              <a:r>
                <a:rPr lang="en-US" sz="2538">
                  <a:solidFill>
                    <a:srgbClr val="2A2E3A"/>
                  </a:solidFill>
                  <a:latin typeface="Helios"/>
                </a:rPr>
                <a:t>Knowing the market segment that generates the highest average room price helps the hotel identify its most valuable customer segments.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04835" y="8257175"/>
            <a:ext cx="6871256" cy="1652326"/>
            <a:chOff x="0" y="0"/>
            <a:chExt cx="9161675" cy="220310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1086807" y="-47625"/>
              <a:ext cx="8074868" cy="22507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26"/>
                </a:lnSpc>
              </a:pPr>
              <a:r>
                <a:rPr lang="en-US" sz="2447">
                  <a:solidFill>
                    <a:srgbClr val="2A2E3A"/>
                  </a:solidFill>
                  <a:latin typeface="Helios"/>
                </a:rPr>
                <a:t>This allows them to tailor marketing efforts and potentially offer exclusive perks or loyalty programs to these segments to retain their business.</a:t>
              </a:r>
            </a:p>
          </p:txBody>
        </p:sp>
        <p:grpSp>
          <p:nvGrpSpPr>
            <p:cNvPr name="Group 10" id="10"/>
            <p:cNvGrpSpPr/>
            <p:nvPr/>
          </p:nvGrpSpPr>
          <p:grpSpPr>
            <a:xfrm rot="-5400000">
              <a:off x="-107081" y="910744"/>
              <a:ext cx="595774" cy="381613"/>
              <a:chOff x="0" y="0"/>
              <a:chExt cx="812800" cy="52062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520625"/>
              </a:xfrm>
              <a:custGeom>
                <a:avLst/>
                <a:gdLst/>
                <a:ahLst/>
                <a:cxnLst/>
                <a:rect r="r" b="b" t="t" l="l"/>
                <a:pathLst>
                  <a:path h="520625" w="812800">
                    <a:moveTo>
                      <a:pt x="406400" y="520625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520625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27000" y="18137"/>
                <a:ext cx="558800" cy="26076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839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8339404" y="4487003"/>
            <a:ext cx="8735803" cy="4734550"/>
          </a:xfrm>
          <a:custGeom>
            <a:avLst/>
            <a:gdLst/>
            <a:ahLst/>
            <a:cxnLst/>
            <a:rect r="r" b="b" t="t" l="l"/>
            <a:pathLst>
              <a:path h="4734550" w="8735803">
                <a:moveTo>
                  <a:pt x="0" y="0"/>
                </a:moveTo>
                <a:lnTo>
                  <a:pt x="8735803" y="0"/>
                </a:lnTo>
                <a:lnTo>
                  <a:pt x="8735803" y="4734550"/>
                </a:lnTo>
                <a:lnTo>
                  <a:pt x="0" y="47345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533208" y="743800"/>
            <a:ext cx="8694711" cy="3328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79"/>
              </a:lnSpc>
            </a:pPr>
            <a:r>
              <a:rPr lang="en-US" sz="7316">
                <a:solidFill>
                  <a:srgbClr val="A20E20"/>
                </a:solidFill>
                <a:latin typeface="TT Hoves Bold"/>
              </a:rPr>
              <a:t>Question 15: </a:t>
            </a:r>
          </a:p>
          <a:p>
            <a:pPr algn="l">
              <a:lnSpc>
                <a:spcPts val="8779"/>
              </a:lnSpc>
            </a:pPr>
            <a:r>
              <a:rPr lang="en-US" sz="7316">
                <a:solidFill>
                  <a:srgbClr val="A20E20"/>
                </a:solidFill>
                <a:latin typeface="TT Hoves Bold"/>
              </a:rPr>
              <a:t>Market Segment with Highest Price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271392" y="9607868"/>
            <a:ext cx="2023714" cy="30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Helios Bold"/>
              </a:rPr>
              <a:t>Back to Agenda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0" r="0" b="15916"/>
            <a:stretch>
              <a:fillRect/>
            </a:stretch>
          </p:blipFill>
          <p:spPr>
            <a:xfrm flipH="false" flipV="false">
              <a:off x="0" y="0"/>
              <a:ext cx="12128500" cy="6794500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10897" t="0" r="0" b="25079"/>
            <a:stretch>
              <a:fillRect/>
            </a:stretch>
          </p:blipFill>
          <p:spPr>
            <a:xfrm flipH="false" flipV="false">
              <a:off x="12255500" y="0"/>
              <a:ext cx="12128500" cy="6794500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0" t="7958" r="0" b="7958"/>
            <a:stretch>
              <a:fillRect/>
            </a:stretch>
          </p:blipFill>
          <p:spPr>
            <a:xfrm flipH="false" flipV="false">
              <a:off x="0" y="6921500"/>
              <a:ext cx="12128500" cy="6794500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5"/>
            <a:srcRect l="0" t="7958" r="0" b="7958"/>
            <a:stretch>
              <a:fillRect/>
            </a:stretch>
          </p:blipFill>
          <p:spPr>
            <a:xfrm flipH="false" flipV="false">
              <a:off x="12255500" y="6921500"/>
              <a:ext cx="12128500" cy="6794500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6512262" y="3072577"/>
            <a:ext cx="5263476" cy="4141845"/>
            <a:chOff x="0" y="0"/>
            <a:chExt cx="1298489" cy="102178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98489" cy="1021785"/>
            </a:xfrm>
            <a:custGeom>
              <a:avLst/>
              <a:gdLst/>
              <a:ahLst/>
              <a:cxnLst/>
              <a:rect r="r" b="b" t="t" l="l"/>
              <a:pathLst>
                <a:path h="1021785" w="1298489">
                  <a:moveTo>
                    <a:pt x="649245" y="0"/>
                  </a:moveTo>
                  <a:lnTo>
                    <a:pt x="1298489" y="203200"/>
                  </a:lnTo>
                  <a:lnTo>
                    <a:pt x="1298489" y="818585"/>
                  </a:lnTo>
                  <a:lnTo>
                    <a:pt x="649245" y="1021785"/>
                  </a:lnTo>
                  <a:lnTo>
                    <a:pt x="0" y="818585"/>
                  </a:lnTo>
                  <a:lnTo>
                    <a:pt x="0" y="203200"/>
                  </a:lnTo>
                  <a:lnTo>
                    <a:pt x="649245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11125"/>
              <a:ext cx="1298489" cy="770960"/>
            </a:xfrm>
            <a:prstGeom prst="rect">
              <a:avLst/>
            </a:prstGeom>
          </p:spPr>
          <p:txBody>
            <a:bodyPr anchor="ctr" rtlCol="false" tIns="40519" lIns="40519" bIns="40519" rIns="40519"/>
            <a:lstStyle/>
            <a:p>
              <a:pPr algn="ctr">
                <a:lnSpc>
                  <a:spcPts val="1674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296181" y="4587239"/>
            <a:ext cx="3695637" cy="988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9"/>
              </a:lnSpc>
            </a:pPr>
            <a:r>
              <a:rPr lang="en-US" sz="5699">
                <a:solidFill>
                  <a:srgbClr val="FFFFFF"/>
                </a:solidFill>
                <a:latin typeface="Helios"/>
              </a:rPr>
              <a:t>Thank You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388743" y="8741816"/>
            <a:ext cx="7510515" cy="1032967"/>
            <a:chOff x="0" y="0"/>
            <a:chExt cx="11133897" cy="153131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133897" cy="1531313"/>
            </a:xfrm>
            <a:custGeom>
              <a:avLst/>
              <a:gdLst/>
              <a:ahLst/>
              <a:cxnLst/>
              <a:rect r="r" b="b" t="t" l="l"/>
              <a:pathLst>
                <a:path h="1531313" w="11133897">
                  <a:moveTo>
                    <a:pt x="30924" y="0"/>
                  </a:moveTo>
                  <a:lnTo>
                    <a:pt x="11102973" y="0"/>
                  </a:lnTo>
                  <a:cubicBezTo>
                    <a:pt x="11120051" y="0"/>
                    <a:pt x="11133897" y="13845"/>
                    <a:pt x="11133897" y="30924"/>
                  </a:cubicBezTo>
                  <a:lnTo>
                    <a:pt x="11133897" y="1500389"/>
                  </a:lnTo>
                  <a:cubicBezTo>
                    <a:pt x="11133897" y="1517468"/>
                    <a:pt x="11120051" y="1531313"/>
                    <a:pt x="11102973" y="1531313"/>
                  </a:cubicBezTo>
                  <a:lnTo>
                    <a:pt x="30924" y="1531313"/>
                  </a:lnTo>
                  <a:cubicBezTo>
                    <a:pt x="13845" y="1531313"/>
                    <a:pt x="0" y="1517468"/>
                    <a:pt x="0" y="1500389"/>
                  </a:cubicBezTo>
                  <a:lnTo>
                    <a:pt x="0" y="30924"/>
                  </a:lnTo>
                  <a:cubicBezTo>
                    <a:pt x="0" y="13845"/>
                    <a:pt x="13845" y="0"/>
                    <a:pt x="30924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A2E3A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1133897" cy="156941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A2E3A"/>
                  </a:solidFill>
                  <a:latin typeface="Helios"/>
                </a:rPr>
                <a:t>Drag and drop your photo or video! Click the sample photo or video and delete. Select yours from the uploads tab, drag, and then drop inside the frame!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28410" y="0"/>
            <a:ext cx="12259590" cy="2566292"/>
          </a:xfrm>
          <a:custGeom>
            <a:avLst/>
            <a:gdLst/>
            <a:ahLst/>
            <a:cxnLst/>
            <a:rect r="r" b="b" t="t" l="l"/>
            <a:pathLst>
              <a:path h="2566292" w="12259590">
                <a:moveTo>
                  <a:pt x="0" y="0"/>
                </a:moveTo>
                <a:lnTo>
                  <a:pt x="12259590" y="0"/>
                </a:lnTo>
                <a:lnTo>
                  <a:pt x="12259590" y="2566292"/>
                </a:lnTo>
                <a:lnTo>
                  <a:pt x="0" y="2566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8576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3777921" y="2376440"/>
            <a:ext cx="7555842" cy="3482406"/>
            <a:chOff x="0" y="0"/>
            <a:chExt cx="406400" cy="1873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4109936" y="0"/>
            <a:ext cx="13253936" cy="3370693"/>
            <a:chOff x="0" y="0"/>
            <a:chExt cx="736505" cy="1873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36505" cy="187305"/>
            </a:xfrm>
            <a:custGeom>
              <a:avLst/>
              <a:gdLst/>
              <a:ahLst/>
              <a:cxnLst/>
              <a:rect r="r" b="b" t="t" l="l"/>
              <a:pathLst>
                <a:path h="187305" w="736505">
                  <a:moveTo>
                    <a:pt x="203200" y="0"/>
                  </a:moveTo>
                  <a:lnTo>
                    <a:pt x="533305" y="0"/>
                  </a:lnTo>
                  <a:lnTo>
                    <a:pt x="736505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-38100"/>
              <a:ext cx="482505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995362"/>
            <a:ext cx="4669373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9"/>
              </a:lnSpc>
            </a:pPr>
            <a:r>
              <a:rPr lang="en-US" sz="8499">
                <a:solidFill>
                  <a:srgbClr val="FFFFFF"/>
                </a:solidFill>
                <a:latin typeface="TT Hoves Bold"/>
              </a:rPr>
              <a:t>Our Data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348711" y="1733502"/>
            <a:ext cx="6910589" cy="1653388"/>
            <a:chOff x="0" y="0"/>
            <a:chExt cx="5213448" cy="124733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213448" cy="1247339"/>
            </a:xfrm>
            <a:custGeom>
              <a:avLst/>
              <a:gdLst/>
              <a:ahLst/>
              <a:cxnLst/>
              <a:rect r="r" b="b" t="t" l="l"/>
              <a:pathLst>
                <a:path h="1247339" w="5213448">
                  <a:moveTo>
                    <a:pt x="33609" y="0"/>
                  </a:moveTo>
                  <a:lnTo>
                    <a:pt x="5179839" y="0"/>
                  </a:lnTo>
                  <a:cubicBezTo>
                    <a:pt x="5198401" y="0"/>
                    <a:pt x="5213448" y="15047"/>
                    <a:pt x="5213448" y="33609"/>
                  </a:cubicBezTo>
                  <a:lnTo>
                    <a:pt x="5213448" y="1213730"/>
                  </a:lnTo>
                  <a:cubicBezTo>
                    <a:pt x="5213448" y="1232292"/>
                    <a:pt x="5198401" y="1247339"/>
                    <a:pt x="5179839" y="1247339"/>
                  </a:cubicBezTo>
                  <a:lnTo>
                    <a:pt x="33609" y="1247339"/>
                  </a:lnTo>
                  <a:cubicBezTo>
                    <a:pt x="15047" y="1247339"/>
                    <a:pt x="0" y="1232292"/>
                    <a:pt x="0" y="1213730"/>
                  </a:cubicBezTo>
                  <a:lnTo>
                    <a:pt x="0" y="33609"/>
                  </a:lnTo>
                  <a:cubicBezTo>
                    <a:pt x="0" y="15047"/>
                    <a:pt x="15047" y="0"/>
                    <a:pt x="33609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A2E3A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5213448" cy="129496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2A2E3A"/>
                  </a:solidFill>
                  <a:latin typeface="Helios"/>
                </a:rPr>
                <a:t>This dataset provides a rich source of information about guest behavior and reservation characteristics. By leveraging SQL queries, we can extract valuable insights from this data.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980024" y="4285817"/>
            <a:ext cx="13814584" cy="464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99"/>
              </a:lnSpc>
            </a:pPr>
            <a:r>
              <a:rPr lang="en-US" sz="3916">
                <a:solidFill>
                  <a:srgbClr val="A20E20"/>
                </a:solidFill>
                <a:latin typeface="TT Hoves Bold"/>
              </a:rPr>
              <a:t>The dataset includes information on hotel reservations.</a:t>
            </a:r>
          </a:p>
          <a:p>
            <a:pPr algn="l">
              <a:lnSpc>
                <a:spcPts val="4579"/>
              </a:lnSpc>
            </a:pPr>
            <a:r>
              <a:rPr lang="en-US" sz="3816">
                <a:solidFill>
                  <a:srgbClr val="000000"/>
                </a:solidFill>
                <a:latin typeface="TT Hoves"/>
              </a:rPr>
              <a:t>Columns include details like:</a:t>
            </a:r>
          </a:p>
          <a:p>
            <a:pPr algn="l" marL="823972" indent="-411986" lvl="1">
              <a:lnSpc>
                <a:spcPts val="4579"/>
              </a:lnSpc>
              <a:spcBef>
                <a:spcPct val="0"/>
              </a:spcBef>
              <a:buFont typeface="Arial"/>
              <a:buChar char="•"/>
            </a:pPr>
            <a:r>
              <a:rPr lang="en-US" sz="3816">
                <a:solidFill>
                  <a:srgbClr val="000000"/>
                </a:solidFill>
                <a:latin typeface="TT Hoves"/>
              </a:rPr>
              <a:t>Bo</a:t>
            </a:r>
            <a:r>
              <a:rPr lang="en-US" sz="3816">
                <a:solidFill>
                  <a:srgbClr val="000000"/>
                </a:solidFill>
                <a:latin typeface="TT Hoves"/>
              </a:rPr>
              <a:t>oking ID (unique identifier)</a:t>
            </a:r>
          </a:p>
          <a:p>
            <a:pPr algn="l" marL="823972" indent="-411986" lvl="1">
              <a:lnSpc>
                <a:spcPts val="4579"/>
              </a:lnSpc>
              <a:spcBef>
                <a:spcPct val="0"/>
              </a:spcBef>
              <a:buFont typeface="Arial"/>
              <a:buChar char="•"/>
            </a:pPr>
            <a:r>
              <a:rPr lang="en-US" sz="3816">
                <a:solidFill>
                  <a:srgbClr val="000000"/>
                </a:solidFill>
                <a:latin typeface="TT Hoves"/>
              </a:rPr>
              <a:t>Number of adults and children</a:t>
            </a:r>
          </a:p>
          <a:p>
            <a:pPr algn="l" marL="823972" indent="-411986" lvl="1">
              <a:lnSpc>
                <a:spcPts val="4579"/>
              </a:lnSpc>
              <a:spcBef>
                <a:spcPct val="0"/>
              </a:spcBef>
              <a:buFont typeface="Arial"/>
              <a:buChar char="•"/>
            </a:pPr>
            <a:r>
              <a:rPr lang="en-US" sz="3816">
                <a:solidFill>
                  <a:srgbClr val="000000"/>
                </a:solidFill>
                <a:latin typeface="TT Hoves"/>
              </a:rPr>
              <a:t>Number of weekend and weekday nights</a:t>
            </a:r>
          </a:p>
          <a:p>
            <a:pPr algn="l" marL="823972" indent="-411986" lvl="1">
              <a:lnSpc>
                <a:spcPts val="4579"/>
              </a:lnSpc>
              <a:spcBef>
                <a:spcPct val="0"/>
              </a:spcBef>
              <a:buFont typeface="Arial"/>
              <a:buChar char="•"/>
            </a:pPr>
            <a:r>
              <a:rPr lang="en-US" sz="3816">
                <a:solidFill>
                  <a:srgbClr val="000000"/>
                </a:solidFill>
                <a:latin typeface="TT Hoves"/>
              </a:rPr>
              <a:t>Meal plan, room type, lead time, arrival date</a:t>
            </a:r>
          </a:p>
          <a:p>
            <a:pPr algn="l" marL="823972" indent="-411986" lvl="1">
              <a:lnSpc>
                <a:spcPts val="4579"/>
              </a:lnSpc>
              <a:spcBef>
                <a:spcPct val="0"/>
              </a:spcBef>
              <a:buFont typeface="Arial"/>
              <a:buChar char="•"/>
            </a:pPr>
            <a:r>
              <a:rPr lang="en-US" sz="3816">
                <a:solidFill>
                  <a:srgbClr val="000000"/>
                </a:solidFill>
                <a:latin typeface="TT Hoves"/>
              </a:rPr>
              <a:t>Market segment, average price per room, and booking status</a:t>
            </a:r>
          </a:p>
          <a:p>
            <a:pPr algn="l">
              <a:lnSpc>
                <a:spcPts val="45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524282"/>
            <a:ext cx="6188300" cy="10287000"/>
          </a:xfrm>
          <a:custGeom>
            <a:avLst/>
            <a:gdLst/>
            <a:ahLst/>
            <a:cxnLst/>
            <a:rect r="r" b="b" t="t" l="l"/>
            <a:pathLst>
              <a:path h="10287000" w="6188300">
                <a:moveTo>
                  <a:pt x="0" y="0"/>
                </a:moveTo>
                <a:lnTo>
                  <a:pt x="6188300" y="0"/>
                </a:lnTo>
                <a:lnTo>
                  <a:pt x="61883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082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21235" y="6315439"/>
            <a:ext cx="7463019" cy="1983740"/>
            <a:chOff x="0" y="0"/>
            <a:chExt cx="9950693" cy="2644987"/>
          </a:xfrm>
        </p:grpSpPr>
        <p:grpSp>
          <p:nvGrpSpPr>
            <p:cNvPr name="Group 4" id="4"/>
            <p:cNvGrpSpPr/>
            <p:nvPr/>
          </p:nvGrpSpPr>
          <p:grpSpPr>
            <a:xfrm rot="-5400000">
              <a:off x="-160710" y="1115254"/>
              <a:ext cx="735898" cy="414478"/>
              <a:chOff x="0" y="0"/>
              <a:chExt cx="812800" cy="45779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457791"/>
              </a:xfrm>
              <a:custGeom>
                <a:avLst/>
                <a:gdLst/>
                <a:ahLst/>
                <a:cxnLst/>
                <a:rect r="r" b="b" t="t" l="l"/>
                <a:pathLst>
                  <a:path h="457791" w="812800">
                    <a:moveTo>
                      <a:pt x="406400" y="457791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457791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127000" y="4124"/>
                <a:ext cx="558800" cy="2411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11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180404" y="-66675"/>
              <a:ext cx="8770288" cy="27116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60"/>
                </a:lnSpc>
              </a:pPr>
              <a:r>
                <a:rPr lang="en-US" sz="2900">
                  <a:solidFill>
                    <a:srgbClr val="2A2E3A"/>
                  </a:solidFill>
                  <a:latin typeface="Helios"/>
                </a:rPr>
                <a:t>This query retrieves the total number of reservations in the dataset. This provides a basic understanding of the dataset's size and scope.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21235" y="8780780"/>
            <a:ext cx="7463019" cy="955040"/>
            <a:chOff x="0" y="0"/>
            <a:chExt cx="9950693" cy="127338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1180404" y="-66675"/>
              <a:ext cx="8770288" cy="1340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60"/>
                </a:lnSpc>
              </a:pPr>
              <a:r>
                <a:rPr lang="en-US" sz="2900">
                  <a:solidFill>
                    <a:srgbClr val="2A2E3A"/>
                  </a:solidFill>
                  <a:latin typeface="Helios"/>
                </a:rPr>
                <a:t>This data can be used for capacity planning, and resource allocation</a:t>
              </a:r>
            </a:p>
          </p:txBody>
        </p:sp>
        <p:grpSp>
          <p:nvGrpSpPr>
            <p:cNvPr name="Group 10" id="10"/>
            <p:cNvGrpSpPr/>
            <p:nvPr/>
          </p:nvGrpSpPr>
          <p:grpSpPr>
            <a:xfrm rot="-5400000">
              <a:off x="-160710" y="429454"/>
              <a:ext cx="735898" cy="414478"/>
              <a:chOff x="0" y="0"/>
              <a:chExt cx="812800" cy="45779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457791"/>
              </a:xfrm>
              <a:custGeom>
                <a:avLst/>
                <a:gdLst/>
                <a:ahLst/>
                <a:cxnLst/>
                <a:rect r="r" b="b" t="t" l="l"/>
                <a:pathLst>
                  <a:path h="457791" w="812800">
                    <a:moveTo>
                      <a:pt x="406400" y="457791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457791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27000" y="23174"/>
                <a:ext cx="558800" cy="2220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699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7927275" y="4775776"/>
            <a:ext cx="9926337" cy="3523402"/>
          </a:xfrm>
          <a:custGeom>
            <a:avLst/>
            <a:gdLst/>
            <a:ahLst/>
            <a:cxnLst/>
            <a:rect r="r" b="b" t="t" l="l"/>
            <a:pathLst>
              <a:path h="3523402" w="9926337">
                <a:moveTo>
                  <a:pt x="0" y="0"/>
                </a:moveTo>
                <a:lnTo>
                  <a:pt x="9926337" y="0"/>
                </a:lnTo>
                <a:lnTo>
                  <a:pt x="9926337" y="3523403"/>
                </a:lnTo>
                <a:lnTo>
                  <a:pt x="0" y="35234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370175" y="1301013"/>
            <a:ext cx="8857744" cy="2266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44"/>
              </a:lnSpc>
            </a:pPr>
            <a:r>
              <a:rPr lang="en-US" sz="7453">
                <a:solidFill>
                  <a:srgbClr val="A20E20"/>
                </a:solidFill>
                <a:latin typeface="TT Hoves Bold"/>
              </a:rPr>
              <a:t>Question 1: </a:t>
            </a:r>
          </a:p>
          <a:p>
            <a:pPr algn="l">
              <a:lnSpc>
                <a:spcPts val="8944"/>
              </a:lnSpc>
            </a:pPr>
            <a:r>
              <a:rPr lang="en-US" sz="7453">
                <a:solidFill>
                  <a:srgbClr val="A20E20"/>
                </a:solidFill>
                <a:latin typeface="TT Hoves Bold"/>
              </a:rPr>
              <a:t>Total Reservations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271392" y="9607868"/>
            <a:ext cx="2023714" cy="30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Helios Bold"/>
              </a:rPr>
              <a:t>Back to Agenda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524282"/>
            <a:ext cx="6188300" cy="10287000"/>
          </a:xfrm>
          <a:custGeom>
            <a:avLst/>
            <a:gdLst/>
            <a:ahLst/>
            <a:cxnLst/>
            <a:rect r="r" b="b" t="t" l="l"/>
            <a:pathLst>
              <a:path h="10287000" w="6188300">
                <a:moveTo>
                  <a:pt x="0" y="0"/>
                </a:moveTo>
                <a:lnTo>
                  <a:pt x="6188300" y="0"/>
                </a:lnTo>
                <a:lnTo>
                  <a:pt x="61883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082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4835" y="6234340"/>
            <a:ext cx="6274770" cy="1235436"/>
            <a:chOff x="0" y="0"/>
            <a:chExt cx="8366360" cy="1647248"/>
          </a:xfrm>
        </p:grpSpPr>
        <p:grpSp>
          <p:nvGrpSpPr>
            <p:cNvPr name="Group 4" id="4"/>
            <p:cNvGrpSpPr/>
            <p:nvPr/>
          </p:nvGrpSpPr>
          <p:grpSpPr>
            <a:xfrm rot="-5400000">
              <a:off x="-135122" y="649381"/>
              <a:ext cx="618729" cy="348485"/>
              <a:chOff x="0" y="0"/>
              <a:chExt cx="812800" cy="45779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457791"/>
              </a:xfrm>
              <a:custGeom>
                <a:avLst/>
                <a:gdLst/>
                <a:ahLst/>
                <a:cxnLst/>
                <a:rect r="r" b="b" t="t" l="l"/>
                <a:pathLst>
                  <a:path h="457791" w="812800">
                    <a:moveTo>
                      <a:pt x="406400" y="457791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457791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127000" y="4124"/>
                <a:ext cx="558800" cy="2411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11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992462" y="-47625"/>
              <a:ext cx="7373897" cy="1694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13"/>
                </a:lnSpc>
              </a:pPr>
              <a:r>
                <a:rPr lang="en-US" sz="2438">
                  <a:solidFill>
                    <a:srgbClr val="2A2E3A"/>
                  </a:solidFill>
                  <a:latin typeface="Helios"/>
                </a:rPr>
                <a:t>Identifying the most popular meal plan reveals guest preferences for dining options.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04835" y="7655715"/>
            <a:ext cx="6041969" cy="2855246"/>
            <a:chOff x="0" y="0"/>
            <a:chExt cx="8055959" cy="3806995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955641" y="-38100"/>
              <a:ext cx="7100318" cy="38450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86"/>
                </a:lnSpc>
              </a:pPr>
              <a:r>
                <a:rPr lang="en-US" sz="2347">
                  <a:solidFill>
                    <a:srgbClr val="2A2E3A"/>
                  </a:solidFill>
                  <a:latin typeface="Helios"/>
                </a:rPr>
                <a:t>The hotel can use this information to:</a:t>
              </a:r>
            </a:p>
            <a:p>
              <a:pPr algn="l" marL="506891" indent="-253446" lvl="1">
                <a:lnSpc>
                  <a:spcPts val="3286"/>
                </a:lnSpc>
                <a:buFont typeface="Arial"/>
                <a:buChar char="•"/>
              </a:pPr>
              <a:r>
                <a:rPr lang="en-US" sz="2347">
                  <a:solidFill>
                    <a:srgbClr val="2A2E3A"/>
                  </a:solidFill>
                  <a:latin typeface="Helios"/>
                </a:rPr>
                <a:t>Promote the popular meal plan in marketing campaigns.</a:t>
              </a:r>
            </a:p>
            <a:p>
              <a:pPr algn="l" marL="506891" indent="-253446" lvl="1">
                <a:lnSpc>
                  <a:spcPts val="3286"/>
                </a:lnSpc>
                <a:buFont typeface="Arial"/>
                <a:buChar char="•"/>
              </a:pPr>
              <a:r>
                <a:rPr lang="en-US" sz="2347">
                  <a:solidFill>
                    <a:srgbClr val="2A2E3A"/>
                  </a:solidFill>
                  <a:latin typeface="Helios"/>
                </a:rPr>
                <a:t>Consider offering additional options or variations based on guest demand.</a:t>
              </a:r>
            </a:p>
            <a:p>
              <a:pPr algn="l">
                <a:lnSpc>
                  <a:spcPts val="3286"/>
                </a:lnSpc>
              </a:pPr>
            </a:p>
          </p:txBody>
        </p:sp>
        <p:grpSp>
          <p:nvGrpSpPr>
            <p:cNvPr name="Group 10" id="10"/>
            <p:cNvGrpSpPr/>
            <p:nvPr/>
          </p:nvGrpSpPr>
          <p:grpSpPr>
            <a:xfrm rot="-5400000">
              <a:off x="-130109" y="1735719"/>
              <a:ext cx="595774" cy="335556"/>
              <a:chOff x="0" y="0"/>
              <a:chExt cx="812800" cy="45779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457791"/>
              </a:xfrm>
              <a:custGeom>
                <a:avLst/>
                <a:gdLst/>
                <a:ahLst/>
                <a:cxnLst/>
                <a:rect r="r" b="b" t="t" l="l"/>
                <a:pathLst>
                  <a:path h="457791" w="812800">
                    <a:moveTo>
                      <a:pt x="406400" y="457791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457791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27000" y="23174"/>
                <a:ext cx="558800" cy="2220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699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8339404" y="4487003"/>
            <a:ext cx="8735803" cy="4734550"/>
          </a:xfrm>
          <a:custGeom>
            <a:avLst/>
            <a:gdLst/>
            <a:ahLst/>
            <a:cxnLst/>
            <a:rect r="r" b="b" t="t" l="l"/>
            <a:pathLst>
              <a:path h="4734550" w="8735803">
                <a:moveTo>
                  <a:pt x="0" y="0"/>
                </a:moveTo>
                <a:lnTo>
                  <a:pt x="8735803" y="0"/>
                </a:lnTo>
                <a:lnTo>
                  <a:pt x="8735803" y="4734550"/>
                </a:lnTo>
                <a:lnTo>
                  <a:pt x="0" y="47345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533208" y="743800"/>
            <a:ext cx="8694711" cy="3328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79"/>
              </a:lnSpc>
            </a:pPr>
            <a:r>
              <a:rPr lang="en-US" sz="7316">
                <a:solidFill>
                  <a:srgbClr val="A20E20"/>
                </a:solidFill>
                <a:latin typeface="TT Hoves Bold"/>
              </a:rPr>
              <a:t>Question 2: </a:t>
            </a:r>
          </a:p>
          <a:p>
            <a:pPr algn="l">
              <a:lnSpc>
                <a:spcPts val="8779"/>
              </a:lnSpc>
            </a:pPr>
            <a:r>
              <a:rPr lang="en-US" sz="7316">
                <a:solidFill>
                  <a:srgbClr val="A20E20"/>
                </a:solidFill>
                <a:latin typeface="TT Hoves Bold"/>
              </a:rPr>
              <a:t>Most Popular Meal Plan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271392" y="9607868"/>
            <a:ext cx="2023714" cy="30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Helios Bold"/>
              </a:rPr>
              <a:t>Back to Agenda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524282"/>
            <a:ext cx="6188300" cy="10287000"/>
          </a:xfrm>
          <a:custGeom>
            <a:avLst/>
            <a:gdLst/>
            <a:ahLst/>
            <a:cxnLst/>
            <a:rect r="r" b="b" t="t" l="l"/>
            <a:pathLst>
              <a:path h="10287000" w="6188300">
                <a:moveTo>
                  <a:pt x="0" y="0"/>
                </a:moveTo>
                <a:lnTo>
                  <a:pt x="6188300" y="0"/>
                </a:lnTo>
                <a:lnTo>
                  <a:pt x="61883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082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4835" y="6234340"/>
            <a:ext cx="9793505" cy="849741"/>
            <a:chOff x="0" y="0"/>
            <a:chExt cx="13058007" cy="1132989"/>
          </a:xfrm>
        </p:grpSpPr>
        <p:grpSp>
          <p:nvGrpSpPr>
            <p:cNvPr name="Group 4" id="4"/>
            <p:cNvGrpSpPr/>
            <p:nvPr/>
          </p:nvGrpSpPr>
          <p:grpSpPr>
            <a:xfrm rot="-5400000">
              <a:off x="-37411" y="551671"/>
              <a:ext cx="618729" cy="543907"/>
              <a:chOff x="0" y="0"/>
              <a:chExt cx="812800" cy="714509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714509"/>
              </a:xfrm>
              <a:custGeom>
                <a:avLst/>
                <a:gdLst/>
                <a:ahLst/>
                <a:cxnLst/>
                <a:rect r="r" b="b" t="t" l="l"/>
                <a:pathLst>
                  <a:path h="714509" w="812800">
                    <a:moveTo>
                      <a:pt x="406400" y="714509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4509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127000" y="22461"/>
                <a:ext cx="558800" cy="3603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11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549011" y="-47625"/>
              <a:ext cx="11508997" cy="11182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13"/>
                </a:lnSpc>
              </a:pPr>
              <a:r>
                <a:rPr lang="en-US" sz="2438">
                  <a:solidFill>
                    <a:srgbClr val="2A2E3A"/>
                  </a:solidFill>
                  <a:latin typeface="Helios"/>
                </a:rPr>
                <a:t>The average price per room for reservations with children sheds light on pricing trends for families or groups.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04835" y="7655715"/>
            <a:ext cx="9793505" cy="2438834"/>
            <a:chOff x="0" y="0"/>
            <a:chExt cx="13058007" cy="325177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1549011" y="-38100"/>
              <a:ext cx="11508997" cy="32898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86"/>
                </a:lnSpc>
              </a:pPr>
              <a:r>
                <a:rPr lang="en-US" sz="2347">
                  <a:solidFill>
                    <a:srgbClr val="2A2E3A"/>
                  </a:solidFill>
                  <a:latin typeface="Helios"/>
                </a:rPr>
                <a:t>The hotel can:</a:t>
              </a:r>
            </a:p>
            <a:p>
              <a:pPr algn="l" marL="506891" indent="-253446" lvl="1">
                <a:lnSpc>
                  <a:spcPts val="3286"/>
                </a:lnSpc>
                <a:buFont typeface="Arial"/>
                <a:buChar char="•"/>
              </a:pPr>
              <a:r>
                <a:rPr lang="en-US" sz="2347">
                  <a:solidFill>
                    <a:srgbClr val="2A2E3A"/>
                  </a:solidFill>
                  <a:latin typeface="Helios"/>
                </a:rPr>
                <a:t>Analyze if the pricing strategy for larger groups is appropriate.</a:t>
              </a:r>
            </a:p>
            <a:p>
              <a:pPr algn="l" marL="506891" indent="-253446" lvl="1">
                <a:lnSpc>
                  <a:spcPts val="3286"/>
                </a:lnSpc>
                <a:buFont typeface="Arial"/>
                <a:buChar char="•"/>
              </a:pPr>
              <a:r>
                <a:rPr lang="en-US" sz="2347">
                  <a:solidFill>
                    <a:srgbClr val="2A2E3A"/>
                  </a:solidFill>
                  <a:latin typeface="Helios"/>
                </a:rPr>
                <a:t>Consider offering targeted promotions or packages for families.</a:t>
              </a:r>
            </a:p>
            <a:p>
              <a:pPr algn="l">
                <a:lnSpc>
                  <a:spcPts val="3286"/>
                </a:lnSpc>
              </a:pPr>
            </a:p>
          </p:txBody>
        </p:sp>
        <p:grpSp>
          <p:nvGrpSpPr>
            <p:cNvPr name="Group 10" id="10"/>
            <p:cNvGrpSpPr/>
            <p:nvPr/>
          </p:nvGrpSpPr>
          <p:grpSpPr>
            <a:xfrm rot="-5400000">
              <a:off x="-25933" y="1631544"/>
              <a:ext cx="595774" cy="543907"/>
              <a:chOff x="0" y="0"/>
              <a:chExt cx="812800" cy="74204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742040"/>
              </a:xfrm>
              <a:custGeom>
                <a:avLst/>
                <a:gdLst/>
                <a:ahLst/>
                <a:cxnLst/>
                <a:rect r="r" b="b" t="t" l="l"/>
                <a:pathLst>
                  <a:path h="742040" w="812800">
                    <a:moveTo>
                      <a:pt x="406400" y="74204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42040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27000" y="43478"/>
                <a:ext cx="558800" cy="3540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699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1701003" y="3459413"/>
            <a:ext cx="7585775" cy="6449444"/>
          </a:xfrm>
          <a:custGeom>
            <a:avLst/>
            <a:gdLst/>
            <a:ahLst/>
            <a:cxnLst/>
            <a:rect r="r" b="b" t="t" l="l"/>
            <a:pathLst>
              <a:path h="6449444" w="7585775">
                <a:moveTo>
                  <a:pt x="0" y="0"/>
                </a:moveTo>
                <a:lnTo>
                  <a:pt x="7585775" y="0"/>
                </a:lnTo>
                <a:lnTo>
                  <a:pt x="7585775" y="6449445"/>
                </a:lnTo>
                <a:lnTo>
                  <a:pt x="0" y="6449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533208" y="743800"/>
            <a:ext cx="8694711" cy="3328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79"/>
              </a:lnSpc>
            </a:pPr>
            <a:r>
              <a:rPr lang="en-US" sz="7316">
                <a:solidFill>
                  <a:srgbClr val="A20E20"/>
                </a:solidFill>
                <a:latin typeface="TT Hoves Bold"/>
              </a:rPr>
              <a:t>Question 3: </a:t>
            </a:r>
          </a:p>
          <a:p>
            <a:pPr algn="l">
              <a:lnSpc>
                <a:spcPts val="8779"/>
              </a:lnSpc>
            </a:pPr>
            <a:r>
              <a:rPr lang="en-US" sz="7316">
                <a:solidFill>
                  <a:srgbClr val="A20E20"/>
                </a:solidFill>
                <a:latin typeface="TT Hoves Bold"/>
              </a:rPr>
              <a:t>Average Price with Children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271392" y="9607868"/>
            <a:ext cx="2023714" cy="30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Helios Bold"/>
              </a:rPr>
              <a:t>Back to Agenda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524282"/>
            <a:ext cx="6188300" cy="10287000"/>
          </a:xfrm>
          <a:custGeom>
            <a:avLst/>
            <a:gdLst/>
            <a:ahLst/>
            <a:cxnLst/>
            <a:rect r="r" b="b" t="t" l="l"/>
            <a:pathLst>
              <a:path h="10287000" w="6188300">
                <a:moveTo>
                  <a:pt x="0" y="0"/>
                </a:moveTo>
                <a:lnTo>
                  <a:pt x="6188300" y="0"/>
                </a:lnTo>
                <a:lnTo>
                  <a:pt x="61883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082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4835" y="5930580"/>
            <a:ext cx="6292014" cy="2106120"/>
            <a:chOff x="0" y="0"/>
            <a:chExt cx="8389352" cy="2808160"/>
          </a:xfrm>
        </p:grpSpPr>
        <p:grpSp>
          <p:nvGrpSpPr>
            <p:cNvPr name="Group 4" id="4"/>
            <p:cNvGrpSpPr/>
            <p:nvPr/>
          </p:nvGrpSpPr>
          <p:grpSpPr>
            <a:xfrm rot="-5400000">
              <a:off x="-135493" y="1229359"/>
              <a:ext cx="620430" cy="349443"/>
              <a:chOff x="0" y="0"/>
              <a:chExt cx="812800" cy="45779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457791"/>
              </a:xfrm>
              <a:custGeom>
                <a:avLst/>
                <a:gdLst/>
                <a:ahLst/>
                <a:cxnLst/>
                <a:rect r="r" b="b" t="t" l="l"/>
                <a:pathLst>
                  <a:path h="457791" w="812800">
                    <a:moveTo>
                      <a:pt x="406400" y="457791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457791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127000" y="4124"/>
                <a:ext cx="558800" cy="2411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120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995190" y="-47625"/>
              <a:ext cx="7394162" cy="28557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22"/>
                </a:lnSpc>
              </a:pPr>
              <a:r>
                <a:rPr lang="en-US" sz="2444">
                  <a:solidFill>
                    <a:srgbClr val="2A2E3A"/>
                  </a:solidFill>
                  <a:latin typeface="Helios"/>
                </a:rPr>
                <a:t>Knowing the number of reservations for a specific year (e.g., 2023) helps track yearly trends and compare them to previous years.</a:t>
              </a:r>
            </a:p>
            <a:p>
              <a:pPr algn="l">
                <a:lnSpc>
                  <a:spcPts val="3422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04835" y="7863921"/>
            <a:ext cx="6041969" cy="2438834"/>
            <a:chOff x="0" y="0"/>
            <a:chExt cx="8055959" cy="325177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955641" y="-38100"/>
              <a:ext cx="7100318" cy="32898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86"/>
                </a:lnSpc>
              </a:pPr>
              <a:r>
                <a:rPr lang="en-US" sz="2347">
                  <a:solidFill>
                    <a:srgbClr val="2A2E3A"/>
                  </a:solidFill>
                  <a:latin typeface="Helios"/>
                </a:rPr>
                <a:t>This information can be used for:</a:t>
              </a:r>
            </a:p>
            <a:p>
              <a:pPr algn="l" marL="506891" indent="-253446" lvl="1">
                <a:lnSpc>
                  <a:spcPts val="3286"/>
                </a:lnSpc>
                <a:buFont typeface="Arial"/>
                <a:buChar char="•"/>
              </a:pPr>
              <a:r>
                <a:rPr lang="en-US" sz="2347">
                  <a:solidFill>
                    <a:srgbClr val="2A2E3A"/>
                  </a:solidFill>
                  <a:latin typeface="Helios"/>
                </a:rPr>
                <a:t>Seasonal forecasting and identifying peak periods.</a:t>
              </a:r>
            </a:p>
            <a:p>
              <a:pPr algn="l" marL="506891" indent="-253446" lvl="1">
                <a:lnSpc>
                  <a:spcPts val="3286"/>
                </a:lnSpc>
                <a:buFont typeface="Arial"/>
                <a:buChar char="•"/>
              </a:pPr>
              <a:r>
                <a:rPr lang="en-US" sz="2347">
                  <a:solidFill>
                    <a:srgbClr val="2A2E3A"/>
                  </a:solidFill>
                  <a:latin typeface="Helios"/>
                </a:rPr>
                <a:t>Bu</a:t>
              </a:r>
              <a:r>
                <a:rPr lang="en-US" sz="2347">
                  <a:solidFill>
                    <a:srgbClr val="2A2E3A"/>
                  </a:solidFill>
                  <a:latin typeface="Helios"/>
                </a:rPr>
                <a:t>dgeting and resource allocation based on anticipated demand.</a:t>
              </a:r>
            </a:p>
            <a:p>
              <a:pPr algn="l">
                <a:lnSpc>
                  <a:spcPts val="3286"/>
                </a:lnSpc>
              </a:pPr>
            </a:p>
          </p:txBody>
        </p:sp>
        <p:grpSp>
          <p:nvGrpSpPr>
            <p:cNvPr name="Group 10" id="10"/>
            <p:cNvGrpSpPr/>
            <p:nvPr/>
          </p:nvGrpSpPr>
          <p:grpSpPr>
            <a:xfrm rot="-5400000">
              <a:off x="-130109" y="1458112"/>
              <a:ext cx="595774" cy="335556"/>
              <a:chOff x="0" y="0"/>
              <a:chExt cx="812800" cy="45779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457791"/>
              </a:xfrm>
              <a:custGeom>
                <a:avLst/>
                <a:gdLst/>
                <a:ahLst/>
                <a:cxnLst/>
                <a:rect r="r" b="b" t="t" l="l"/>
                <a:pathLst>
                  <a:path h="457791" w="812800">
                    <a:moveTo>
                      <a:pt x="406400" y="457791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457791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27000" y="23174"/>
                <a:ext cx="558800" cy="2220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699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7533208" y="4529519"/>
            <a:ext cx="10122930" cy="4748865"/>
          </a:xfrm>
          <a:custGeom>
            <a:avLst/>
            <a:gdLst/>
            <a:ahLst/>
            <a:cxnLst/>
            <a:rect r="r" b="b" t="t" l="l"/>
            <a:pathLst>
              <a:path h="4748865" w="10122930">
                <a:moveTo>
                  <a:pt x="0" y="0"/>
                </a:moveTo>
                <a:lnTo>
                  <a:pt x="10122930" y="0"/>
                </a:lnTo>
                <a:lnTo>
                  <a:pt x="10122930" y="4748865"/>
                </a:lnTo>
                <a:lnTo>
                  <a:pt x="0" y="47488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533208" y="743800"/>
            <a:ext cx="8694711" cy="3328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79"/>
              </a:lnSpc>
            </a:pPr>
            <a:r>
              <a:rPr lang="en-US" sz="7316">
                <a:solidFill>
                  <a:srgbClr val="A20E20"/>
                </a:solidFill>
                <a:latin typeface="TT Hoves Bold"/>
              </a:rPr>
              <a:t>Question 4: </a:t>
            </a:r>
          </a:p>
          <a:p>
            <a:pPr algn="l">
              <a:lnSpc>
                <a:spcPts val="8779"/>
              </a:lnSpc>
            </a:pPr>
            <a:r>
              <a:rPr lang="en-US" sz="7316">
                <a:solidFill>
                  <a:srgbClr val="A20E20"/>
                </a:solidFill>
                <a:latin typeface="TT Hoves Bold"/>
              </a:rPr>
              <a:t>Reservations in 2018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271392" y="9607868"/>
            <a:ext cx="2023714" cy="30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Helios Bold"/>
              </a:rPr>
              <a:t>Back to Agenda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524282"/>
            <a:ext cx="6188300" cy="10287000"/>
          </a:xfrm>
          <a:custGeom>
            <a:avLst/>
            <a:gdLst/>
            <a:ahLst/>
            <a:cxnLst/>
            <a:rect r="r" b="b" t="t" l="l"/>
            <a:pathLst>
              <a:path h="10287000" w="6188300">
                <a:moveTo>
                  <a:pt x="0" y="0"/>
                </a:moveTo>
                <a:lnTo>
                  <a:pt x="6188300" y="0"/>
                </a:lnTo>
                <a:lnTo>
                  <a:pt x="61883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082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4835" y="6234340"/>
            <a:ext cx="8939165" cy="849741"/>
            <a:chOff x="0" y="0"/>
            <a:chExt cx="11918886" cy="1132989"/>
          </a:xfrm>
        </p:grpSpPr>
        <p:grpSp>
          <p:nvGrpSpPr>
            <p:cNvPr name="Group 4" id="4"/>
            <p:cNvGrpSpPr/>
            <p:nvPr/>
          </p:nvGrpSpPr>
          <p:grpSpPr>
            <a:xfrm rot="-5400000">
              <a:off x="-61135" y="575395"/>
              <a:ext cx="618729" cy="496459"/>
              <a:chOff x="0" y="0"/>
              <a:chExt cx="812800" cy="652179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652179"/>
              </a:xfrm>
              <a:custGeom>
                <a:avLst/>
                <a:gdLst/>
                <a:ahLst/>
                <a:cxnLst/>
                <a:rect r="r" b="b" t="t" l="l"/>
                <a:pathLst>
                  <a:path h="652179" w="812800">
                    <a:moveTo>
                      <a:pt x="406400" y="652179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652179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127000" y="18009"/>
                <a:ext cx="558800" cy="3313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11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413882" y="-47625"/>
              <a:ext cx="10505004" cy="11182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13"/>
                </a:lnSpc>
              </a:pPr>
              <a:r>
                <a:rPr lang="en-US" sz="2438">
                  <a:solidFill>
                    <a:srgbClr val="2A2E3A"/>
                  </a:solidFill>
                  <a:latin typeface="Helios"/>
                </a:rPr>
                <a:t>dentifying the most frequently booked room type reveals guest preferences for room size, amenities, or features.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04835" y="7560331"/>
            <a:ext cx="9554307" cy="2025447"/>
            <a:chOff x="0" y="0"/>
            <a:chExt cx="12739075" cy="270059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1511177" y="-38100"/>
              <a:ext cx="11227898" cy="273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91"/>
                </a:lnSpc>
              </a:pPr>
              <a:r>
                <a:rPr lang="en-US" sz="2351">
                  <a:solidFill>
                    <a:srgbClr val="2A2E3A"/>
                  </a:solidFill>
                  <a:latin typeface="Helios"/>
                </a:rPr>
                <a:t>The hotel can use this knowledge to:</a:t>
              </a:r>
            </a:p>
            <a:p>
              <a:pPr algn="l" marL="507649" indent="-253825" lvl="1">
                <a:lnSpc>
                  <a:spcPts val="3291"/>
                </a:lnSpc>
                <a:buFont typeface="Arial"/>
                <a:buChar char="•"/>
              </a:pPr>
              <a:r>
                <a:rPr lang="en-US" sz="2351">
                  <a:solidFill>
                    <a:srgbClr val="2A2E3A"/>
                  </a:solidFill>
                  <a:latin typeface="Helios"/>
                </a:rPr>
                <a:t>Ensure adequate inventory of the most popular room types.</a:t>
              </a:r>
            </a:p>
            <a:p>
              <a:pPr algn="l" marL="507649" indent="-253825" lvl="1">
                <a:lnSpc>
                  <a:spcPts val="3291"/>
                </a:lnSpc>
                <a:buFont typeface="Arial"/>
                <a:buChar char="•"/>
              </a:pPr>
              <a:r>
                <a:rPr lang="en-US" sz="2351">
                  <a:solidFill>
                    <a:srgbClr val="2A2E3A"/>
                  </a:solidFill>
                  <a:latin typeface="Helios"/>
                </a:rPr>
                <a:t>Consider offering upgrades or promotions for less popular room categories.</a:t>
              </a:r>
            </a:p>
            <a:p>
              <a:pPr algn="l">
                <a:lnSpc>
                  <a:spcPts val="3291"/>
                </a:lnSpc>
              </a:pPr>
            </a:p>
          </p:txBody>
        </p:sp>
        <p:grpSp>
          <p:nvGrpSpPr>
            <p:cNvPr name="Group 10" id="10"/>
            <p:cNvGrpSpPr/>
            <p:nvPr/>
          </p:nvGrpSpPr>
          <p:grpSpPr>
            <a:xfrm rot="-5400000">
              <a:off x="-33021" y="1641033"/>
              <a:ext cx="596665" cy="530623"/>
              <a:chOff x="0" y="0"/>
              <a:chExt cx="812800" cy="72283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722835"/>
              </a:xfrm>
              <a:custGeom>
                <a:avLst/>
                <a:gdLst/>
                <a:ahLst/>
                <a:cxnLst/>
                <a:rect r="r" b="b" t="t" l="l"/>
                <a:pathLst>
                  <a:path h="722835" w="812800">
                    <a:moveTo>
                      <a:pt x="406400" y="722835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22835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27000" y="42106"/>
                <a:ext cx="558800" cy="3451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699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0124256" y="4795892"/>
            <a:ext cx="8163744" cy="3641061"/>
          </a:xfrm>
          <a:custGeom>
            <a:avLst/>
            <a:gdLst/>
            <a:ahLst/>
            <a:cxnLst/>
            <a:rect r="r" b="b" t="t" l="l"/>
            <a:pathLst>
              <a:path h="3641061" w="8163744">
                <a:moveTo>
                  <a:pt x="0" y="0"/>
                </a:moveTo>
                <a:lnTo>
                  <a:pt x="8163744" y="0"/>
                </a:lnTo>
                <a:lnTo>
                  <a:pt x="8163744" y="3641062"/>
                </a:lnTo>
                <a:lnTo>
                  <a:pt x="0" y="3641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1681" b="-3019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816628" y="754391"/>
            <a:ext cx="8694711" cy="3328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79"/>
              </a:lnSpc>
            </a:pPr>
            <a:r>
              <a:rPr lang="en-US" sz="7316">
                <a:solidFill>
                  <a:srgbClr val="A20E20"/>
                </a:solidFill>
                <a:latin typeface="TT Hoves Bold"/>
              </a:rPr>
              <a:t>Question 5: </a:t>
            </a:r>
          </a:p>
          <a:p>
            <a:pPr algn="l">
              <a:lnSpc>
                <a:spcPts val="8779"/>
              </a:lnSpc>
            </a:pPr>
            <a:r>
              <a:rPr lang="en-US" sz="7316">
                <a:solidFill>
                  <a:srgbClr val="A20E20"/>
                </a:solidFill>
                <a:latin typeface="TT Hoves Bold"/>
              </a:rPr>
              <a:t>Most Common Room Type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271392" y="9607868"/>
            <a:ext cx="2023714" cy="30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Helios Bold"/>
              </a:rPr>
              <a:t>Back to Agenda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524282"/>
            <a:ext cx="6188300" cy="10287000"/>
          </a:xfrm>
          <a:custGeom>
            <a:avLst/>
            <a:gdLst/>
            <a:ahLst/>
            <a:cxnLst/>
            <a:rect r="r" b="b" t="t" l="l"/>
            <a:pathLst>
              <a:path h="10287000" w="6188300">
                <a:moveTo>
                  <a:pt x="0" y="0"/>
                </a:moveTo>
                <a:lnTo>
                  <a:pt x="6188300" y="0"/>
                </a:lnTo>
                <a:lnTo>
                  <a:pt x="61883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082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4835" y="5998652"/>
            <a:ext cx="7479210" cy="1235436"/>
            <a:chOff x="0" y="0"/>
            <a:chExt cx="9972280" cy="1647248"/>
          </a:xfrm>
        </p:grpSpPr>
        <p:grpSp>
          <p:nvGrpSpPr>
            <p:cNvPr name="Group 4" id="4"/>
            <p:cNvGrpSpPr/>
            <p:nvPr/>
          </p:nvGrpSpPr>
          <p:grpSpPr>
            <a:xfrm rot="-5400000">
              <a:off x="-101676" y="615936"/>
              <a:ext cx="618729" cy="415377"/>
              <a:chOff x="0" y="0"/>
              <a:chExt cx="812800" cy="54566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545664"/>
              </a:xfrm>
              <a:custGeom>
                <a:avLst/>
                <a:gdLst/>
                <a:ahLst/>
                <a:cxnLst/>
                <a:rect r="r" b="b" t="t" l="l"/>
                <a:pathLst>
                  <a:path h="545664" w="812800">
                    <a:moveTo>
                      <a:pt x="406400" y="545664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545664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127000" y="10401"/>
                <a:ext cx="558800" cy="28191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11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182965" y="-47625"/>
              <a:ext cx="8789315" cy="1694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13"/>
                </a:lnSpc>
              </a:pPr>
              <a:r>
                <a:rPr lang="en-US" sz="2438">
                  <a:solidFill>
                    <a:srgbClr val="2A2E3A"/>
                  </a:solidFill>
                  <a:latin typeface="Helios"/>
                </a:rPr>
                <a:t>The number of reservations that include at least one weekend night indicates the demand for weekend stays.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04835" y="7627982"/>
            <a:ext cx="7976972" cy="2438834"/>
            <a:chOff x="0" y="0"/>
            <a:chExt cx="10635963" cy="325177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1261695" y="-38100"/>
              <a:ext cx="9374268" cy="32898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86"/>
                </a:lnSpc>
              </a:pPr>
              <a:r>
                <a:rPr lang="en-US" sz="2347">
                  <a:solidFill>
                    <a:srgbClr val="2A2E3A"/>
                  </a:solidFill>
                  <a:latin typeface="Helios"/>
                </a:rPr>
                <a:t>This helps the hotel:</a:t>
              </a:r>
            </a:p>
            <a:p>
              <a:pPr algn="l" marL="506891" indent="-253446" lvl="1">
                <a:lnSpc>
                  <a:spcPts val="3286"/>
                </a:lnSpc>
                <a:buFont typeface="Arial"/>
                <a:buChar char="•"/>
              </a:pPr>
              <a:r>
                <a:rPr lang="en-US" sz="2347">
                  <a:solidFill>
                    <a:srgbClr val="2A2E3A"/>
                  </a:solidFill>
                  <a:latin typeface="Helios"/>
                </a:rPr>
                <a:t>Plan staffing levels and prepare for increased service needs during weekends.</a:t>
              </a:r>
            </a:p>
            <a:p>
              <a:pPr algn="l" marL="506891" indent="-253446" lvl="1">
                <a:lnSpc>
                  <a:spcPts val="3286"/>
                </a:lnSpc>
                <a:buFont typeface="Arial"/>
                <a:buChar char="•"/>
              </a:pPr>
              <a:r>
                <a:rPr lang="en-US" sz="2347">
                  <a:solidFill>
                    <a:srgbClr val="2A2E3A"/>
                  </a:solidFill>
                  <a:latin typeface="Helios"/>
                </a:rPr>
                <a:t>Craft targeted marketing campaigns or weekend packages to capitalize on this demand.</a:t>
              </a:r>
            </a:p>
            <a:p>
              <a:pPr algn="l">
                <a:lnSpc>
                  <a:spcPts val="3286"/>
                </a:lnSpc>
              </a:pPr>
            </a:p>
          </p:txBody>
        </p:sp>
        <p:grpSp>
          <p:nvGrpSpPr>
            <p:cNvPr name="Group 10" id="10"/>
            <p:cNvGrpSpPr/>
            <p:nvPr/>
          </p:nvGrpSpPr>
          <p:grpSpPr>
            <a:xfrm rot="-5400000">
              <a:off x="-76376" y="1959594"/>
              <a:ext cx="595774" cy="443021"/>
              <a:chOff x="0" y="0"/>
              <a:chExt cx="812800" cy="60440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604403"/>
              </a:xfrm>
              <a:custGeom>
                <a:avLst/>
                <a:gdLst/>
                <a:ahLst/>
                <a:cxnLst/>
                <a:rect r="r" b="b" t="t" l="l"/>
                <a:pathLst>
                  <a:path h="604403" w="812800">
                    <a:moveTo>
                      <a:pt x="406400" y="604403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604403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27000" y="33647"/>
                <a:ext cx="558800" cy="2901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699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8620447" y="4581805"/>
            <a:ext cx="9221506" cy="4676495"/>
          </a:xfrm>
          <a:custGeom>
            <a:avLst/>
            <a:gdLst/>
            <a:ahLst/>
            <a:cxnLst/>
            <a:rect r="r" b="b" t="t" l="l"/>
            <a:pathLst>
              <a:path h="4676495" w="9221506">
                <a:moveTo>
                  <a:pt x="0" y="0"/>
                </a:moveTo>
                <a:lnTo>
                  <a:pt x="9221506" y="0"/>
                </a:lnTo>
                <a:lnTo>
                  <a:pt x="9221506" y="4676495"/>
                </a:lnTo>
                <a:lnTo>
                  <a:pt x="0" y="46764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8842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462570" y="1556791"/>
            <a:ext cx="9246218" cy="1940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4"/>
              </a:lnSpc>
            </a:pPr>
            <a:r>
              <a:rPr lang="en-US" sz="6411">
                <a:solidFill>
                  <a:srgbClr val="A20E20"/>
                </a:solidFill>
                <a:latin typeface="TT Hoves Bold"/>
              </a:rPr>
              <a:t>Question 6: </a:t>
            </a:r>
          </a:p>
          <a:p>
            <a:pPr algn="l">
              <a:lnSpc>
                <a:spcPts val="7694"/>
              </a:lnSpc>
            </a:pPr>
            <a:r>
              <a:rPr lang="en-US" sz="6411">
                <a:solidFill>
                  <a:srgbClr val="A20E20"/>
                </a:solidFill>
                <a:latin typeface="TT Hoves Bold"/>
              </a:rPr>
              <a:t>Weekend Reservations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271392" y="9607868"/>
            <a:ext cx="2023714" cy="30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Helios Bold"/>
              </a:rPr>
              <a:t>Back to Agenda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524282"/>
            <a:ext cx="6188300" cy="10287000"/>
          </a:xfrm>
          <a:custGeom>
            <a:avLst/>
            <a:gdLst/>
            <a:ahLst/>
            <a:cxnLst/>
            <a:rect r="r" b="b" t="t" l="l"/>
            <a:pathLst>
              <a:path h="10287000" w="6188300">
                <a:moveTo>
                  <a:pt x="0" y="0"/>
                </a:moveTo>
                <a:lnTo>
                  <a:pt x="6188300" y="0"/>
                </a:lnTo>
                <a:lnTo>
                  <a:pt x="61883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082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4835" y="6283792"/>
            <a:ext cx="6515276" cy="1468584"/>
            <a:chOff x="0" y="0"/>
            <a:chExt cx="8687034" cy="1958112"/>
          </a:xfrm>
        </p:grpSpPr>
        <p:grpSp>
          <p:nvGrpSpPr>
            <p:cNvPr name="Group 4" id="4"/>
            <p:cNvGrpSpPr/>
            <p:nvPr/>
          </p:nvGrpSpPr>
          <p:grpSpPr>
            <a:xfrm rot="-5400000">
              <a:off x="-140301" y="798135"/>
              <a:ext cx="642445" cy="361842"/>
              <a:chOff x="0" y="0"/>
              <a:chExt cx="812800" cy="45779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457791"/>
              </a:xfrm>
              <a:custGeom>
                <a:avLst/>
                <a:gdLst/>
                <a:ahLst/>
                <a:cxnLst/>
                <a:rect r="r" b="b" t="t" l="l"/>
                <a:pathLst>
                  <a:path h="457791" w="812800">
                    <a:moveTo>
                      <a:pt x="406400" y="457791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457791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127000" y="4124"/>
                <a:ext cx="558800" cy="2411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80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030502" y="-66675"/>
              <a:ext cx="7656532" cy="20247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04"/>
                </a:lnSpc>
              </a:pPr>
              <a:r>
                <a:rPr lang="en-US" sz="2931">
                  <a:solidFill>
                    <a:srgbClr val="2A2E3A"/>
                  </a:solidFill>
                  <a:latin typeface="Helios"/>
                </a:rPr>
                <a:t>This query finds the highest and lowest lead times (booking days) in the dataset. 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04835" y="8273451"/>
            <a:ext cx="7614418" cy="1499199"/>
            <a:chOff x="0" y="0"/>
            <a:chExt cx="10152558" cy="199893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1204351" y="-66675"/>
              <a:ext cx="8948207" cy="20656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42"/>
                </a:lnSpc>
              </a:pPr>
              <a:r>
                <a:rPr lang="en-US" sz="2958">
                  <a:solidFill>
                    <a:srgbClr val="2A2E3A"/>
                  </a:solidFill>
                  <a:latin typeface="Helios"/>
                </a:rPr>
                <a:t>This can reveal patterns in booking behavior, such as how far in advance guests typically book.</a:t>
              </a:r>
            </a:p>
          </p:txBody>
        </p:sp>
        <p:grpSp>
          <p:nvGrpSpPr>
            <p:cNvPr name="Group 10" id="10"/>
            <p:cNvGrpSpPr/>
            <p:nvPr/>
          </p:nvGrpSpPr>
          <p:grpSpPr>
            <a:xfrm rot="-5400000">
              <a:off x="-163970" y="788023"/>
              <a:ext cx="750826" cy="422886"/>
              <a:chOff x="0" y="0"/>
              <a:chExt cx="812800" cy="45779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457791"/>
              </a:xfrm>
              <a:custGeom>
                <a:avLst/>
                <a:gdLst/>
                <a:ahLst/>
                <a:cxnLst/>
                <a:rect r="r" b="b" t="t" l="l"/>
                <a:pathLst>
                  <a:path h="457791" w="812800">
                    <a:moveTo>
                      <a:pt x="406400" y="457791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457791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27000" y="23174"/>
                <a:ext cx="558800" cy="2220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699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6720111" y="4656784"/>
            <a:ext cx="11363605" cy="3680722"/>
          </a:xfrm>
          <a:custGeom>
            <a:avLst/>
            <a:gdLst/>
            <a:ahLst/>
            <a:cxnLst/>
            <a:rect r="r" b="b" t="t" l="l"/>
            <a:pathLst>
              <a:path h="3680722" w="11363605">
                <a:moveTo>
                  <a:pt x="0" y="0"/>
                </a:moveTo>
                <a:lnTo>
                  <a:pt x="11363604" y="0"/>
                </a:lnTo>
                <a:lnTo>
                  <a:pt x="11363604" y="3680722"/>
                </a:lnTo>
                <a:lnTo>
                  <a:pt x="0" y="36807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4291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533208" y="1300107"/>
            <a:ext cx="8694711" cy="2215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79"/>
              </a:lnSpc>
            </a:pPr>
            <a:r>
              <a:rPr lang="en-US" sz="7316">
                <a:solidFill>
                  <a:srgbClr val="A20E20"/>
                </a:solidFill>
                <a:latin typeface="TT Hoves Bold"/>
              </a:rPr>
              <a:t>Question 7: </a:t>
            </a:r>
          </a:p>
          <a:p>
            <a:pPr algn="l">
              <a:lnSpc>
                <a:spcPts val="8779"/>
              </a:lnSpc>
            </a:pPr>
            <a:r>
              <a:rPr lang="en-US" sz="7316">
                <a:solidFill>
                  <a:srgbClr val="A20E20"/>
                </a:solidFill>
                <a:latin typeface="TT Hoves Bold"/>
              </a:rPr>
              <a:t>Lead Time Range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271392" y="9607868"/>
            <a:ext cx="2023714" cy="30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Helios Bold"/>
              </a:rPr>
              <a:t>Back to Agenda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DAGJQWsKVKo</dc:identifier>
  <dcterms:modified xsi:type="dcterms:W3CDTF">2011-08-01T06:04:30Z</dcterms:modified>
  <cp:revision>1</cp:revision>
  <dc:title>Blank Company Profile Business Presentation in Red Maroon White Geometric Style</dc:title>
</cp:coreProperties>
</file>